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3"/>
  </p:notesMasterIdLst>
  <p:sldIdLst>
    <p:sldId id="328" r:id="rId2"/>
    <p:sldId id="569" r:id="rId3"/>
    <p:sldId id="570" r:id="rId4"/>
    <p:sldId id="573" r:id="rId5"/>
    <p:sldId id="562" r:id="rId6"/>
    <p:sldId id="563" r:id="rId7"/>
    <p:sldId id="548" r:id="rId8"/>
    <p:sldId id="574" r:id="rId9"/>
    <p:sldId id="564" r:id="rId10"/>
    <p:sldId id="565" r:id="rId11"/>
    <p:sldId id="568" r:id="rId12"/>
    <p:sldId id="566" r:id="rId13"/>
    <p:sldId id="579" r:id="rId14"/>
    <p:sldId id="582" r:id="rId15"/>
    <p:sldId id="567" r:id="rId16"/>
    <p:sldId id="550" r:id="rId17"/>
    <p:sldId id="511" r:id="rId18"/>
    <p:sldId id="551" r:id="rId19"/>
    <p:sldId id="552" r:id="rId20"/>
    <p:sldId id="553" r:id="rId21"/>
    <p:sldId id="554" r:id="rId22"/>
    <p:sldId id="555" r:id="rId23"/>
    <p:sldId id="335" r:id="rId24"/>
    <p:sldId id="556" r:id="rId25"/>
    <p:sldId id="549" r:id="rId26"/>
    <p:sldId id="559" r:id="rId27"/>
    <p:sldId id="557" r:id="rId28"/>
    <p:sldId id="558" r:id="rId29"/>
    <p:sldId id="560" r:id="rId30"/>
    <p:sldId id="575" r:id="rId31"/>
    <p:sldId id="578" r:id="rId32"/>
    <p:sldId id="576" r:id="rId33"/>
    <p:sldId id="577" r:id="rId34"/>
    <p:sldId id="561" r:id="rId35"/>
    <p:sldId id="581" r:id="rId36"/>
    <p:sldId id="580" r:id="rId37"/>
    <p:sldId id="412" r:id="rId38"/>
    <p:sldId id="571" r:id="rId39"/>
    <p:sldId id="572" r:id="rId40"/>
    <p:sldId id="473" r:id="rId41"/>
    <p:sldId id="327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2F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99532" autoAdjust="0"/>
  </p:normalViewPr>
  <p:slideViewPr>
    <p:cSldViewPr snapToGrid="0">
      <p:cViewPr varScale="1">
        <p:scale>
          <a:sx n="101" d="100"/>
          <a:sy n="101" d="100"/>
        </p:scale>
        <p:origin x="-108" y="-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318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D1DE6-2D96-4CCD-9872-302F2068E53A}" type="datetimeFigureOut">
              <a:rPr lang="uk-UA" smtClean="0"/>
              <a:t>02.12.2021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D954D-CEB3-4792-8C48-DC9DBC563BF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6778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valuesbasededucation.com/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gromovy@yahoo.com" TargetMode="External"/><Relationship Id="rId2" Type="http://schemas.openxmlformats.org/officeDocument/2006/relationships/hyperlink" Target="http://education-ua.org/ua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106" y="368301"/>
            <a:ext cx="9842893" cy="866610"/>
          </a:xfrm>
        </p:spPr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</a:rPr>
              <a:t>12. Управління на основі цінностей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7500" y="927100"/>
            <a:ext cx="7708900" cy="5295900"/>
          </a:xfrm>
        </p:spPr>
        <p:txBody>
          <a:bodyPr/>
          <a:lstStyle/>
          <a:p>
            <a:pPr marL="0" indent="0">
              <a:buNone/>
            </a:pPr>
            <a:r>
              <a:rPr lang="uk-UA" sz="2800" dirty="0" smtClean="0">
                <a:solidFill>
                  <a:schemeClr val="bg1"/>
                </a:solidFill>
              </a:rPr>
              <a:t>Щоб </a:t>
            </a:r>
            <a:r>
              <a:rPr lang="uk-UA" sz="2800" dirty="0">
                <a:solidFill>
                  <a:schemeClr val="bg1"/>
                </a:solidFill>
              </a:rPr>
              <a:t>керувати розумними людьми, ви повинні використовувати культуру і систему цінностей, щоб вони вірили в те, що роблять. </a:t>
            </a:r>
            <a:endParaRPr lang="uk-UA" sz="2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uk-UA" sz="2800" dirty="0" smtClean="0">
                <a:solidFill>
                  <a:schemeClr val="bg1"/>
                </a:solidFill>
              </a:rPr>
              <a:t>Управляти </a:t>
            </a:r>
            <a:r>
              <a:rPr lang="uk-UA" sz="2800" dirty="0">
                <a:solidFill>
                  <a:schemeClr val="bg1"/>
                </a:solidFill>
              </a:rPr>
              <a:t>дурними людьми можна за допомогою правил і паперової роботи.</a:t>
            </a:r>
          </a:p>
          <a:p>
            <a:pPr marL="0" indent="0">
              <a:buNone/>
            </a:pPr>
            <a:r>
              <a:rPr lang="uk-UA" dirty="0" smtClean="0">
                <a:solidFill>
                  <a:schemeClr val="bg1"/>
                </a:solidFill>
              </a:rPr>
              <a:t>Джек </a:t>
            </a:r>
            <a:r>
              <a:rPr lang="uk-UA" dirty="0" err="1">
                <a:solidFill>
                  <a:schemeClr val="bg1"/>
                </a:solidFill>
              </a:rPr>
              <a:t>Ма</a:t>
            </a:r>
            <a:r>
              <a:rPr lang="uk-UA" dirty="0">
                <a:solidFill>
                  <a:schemeClr val="bg1"/>
                </a:solidFill>
              </a:rPr>
              <a:t>, китайський підприємець, засновник і голова ради директорів компанії </a:t>
            </a:r>
            <a:r>
              <a:rPr lang="en-US" dirty="0">
                <a:solidFill>
                  <a:schemeClr val="bg1"/>
                </a:solidFill>
              </a:rPr>
              <a:t>Alibaba Group.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6" t="16667" r="15495" b="24652"/>
          <a:stretch/>
        </p:blipFill>
        <p:spPr bwMode="auto">
          <a:xfrm>
            <a:off x="8293100" y="1791297"/>
            <a:ext cx="3898900" cy="368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19200" y="5664200"/>
            <a:ext cx="9220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chemeClr val="bg1"/>
                </a:solidFill>
              </a:rPr>
              <a:t>Що</a:t>
            </a:r>
            <a:r>
              <a:rPr lang="ru-RU" sz="2800" dirty="0">
                <a:solidFill>
                  <a:schemeClr val="bg1"/>
                </a:solidFill>
              </a:rPr>
              <a:t> є </a:t>
            </a:r>
            <a:r>
              <a:rPr lang="ru-RU" sz="2800" dirty="0" err="1">
                <a:solidFill>
                  <a:schemeClr val="bg1"/>
                </a:solidFill>
              </a:rPr>
              <a:t>спільним</a:t>
            </a:r>
            <a:r>
              <a:rPr lang="ru-RU" sz="2800" dirty="0">
                <a:solidFill>
                  <a:schemeClr val="bg1"/>
                </a:solidFill>
              </a:rPr>
              <a:t> у </a:t>
            </a:r>
            <a:r>
              <a:rPr lang="ru-RU" sz="2800" dirty="0" err="1">
                <a:solidFill>
                  <a:schemeClr val="bg1"/>
                </a:solidFill>
              </a:rPr>
              <a:t>різноманітті</a:t>
            </a:r>
            <a:r>
              <a:rPr lang="ru-RU" sz="2800" dirty="0">
                <a:solidFill>
                  <a:schemeClr val="bg1"/>
                </a:solidFill>
              </a:rPr>
              <a:t>? </a:t>
            </a:r>
            <a:endParaRPr lang="ru-RU" sz="2800" dirty="0" smtClean="0">
              <a:solidFill>
                <a:schemeClr val="bg1"/>
              </a:solidFill>
            </a:endParaRPr>
          </a:p>
          <a:p>
            <a:r>
              <a:rPr lang="ru-RU" sz="2800" dirty="0" err="1" smtClean="0">
                <a:solidFill>
                  <a:schemeClr val="bg1"/>
                </a:solidFill>
              </a:rPr>
              <a:t>Цінності</a:t>
            </a:r>
            <a:r>
              <a:rPr lang="ru-RU" sz="2800" dirty="0" smtClean="0">
                <a:solidFill>
                  <a:schemeClr val="bg1"/>
                </a:solidFill>
              </a:rPr>
              <a:t> та культура </a:t>
            </a:r>
            <a:r>
              <a:rPr lang="ru-RU" sz="2800" dirty="0" err="1">
                <a:solidFill>
                  <a:schemeClr val="bg1"/>
                </a:solidFill>
              </a:rPr>
              <a:t>організації</a:t>
            </a:r>
            <a:r>
              <a:rPr lang="ru-RU" sz="2800" dirty="0" smtClean="0">
                <a:solidFill>
                  <a:schemeClr val="bg1"/>
                </a:solidFill>
              </a:rPr>
              <a:t>.</a:t>
            </a:r>
            <a:endParaRPr lang="uk-UA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90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5353" y="150829"/>
            <a:ext cx="7362334" cy="1065231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Перевіряльники цього не </a:t>
            </a:r>
            <a:r>
              <a:rPr lang="uk-UA" dirty="0" err="1" smtClean="0">
                <a:solidFill>
                  <a:schemeClr val="bg1"/>
                </a:solidFill>
              </a:rPr>
              <a:t>побачуть</a:t>
            </a:r>
            <a:r>
              <a:rPr lang="uk-UA" dirty="0" smtClean="0">
                <a:solidFill>
                  <a:schemeClr val="bg1"/>
                </a:solidFill>
              </a:rPr>
              <a:t>…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707" y="541375"/>
            <a:ext cx="4380627" cy="5956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3590" y="5882326"/>
            <a:ext cx="65956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</a:rPr>
              <a:t>Навіщо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проводити</a:t>
            </a:r>
            <a:r>
              <a:rPr lang="ru-RU" sz="2400" b="1" dirty="0">
                <a:solidFill>
                  <a:schemeClr val="bg1"/>
                </a:solidFill>
              </a:rPr>
              <a:t> конкурс "</a:t>
            </a:r>
            <a:r>
              <a:rPr lang="ru-RU" sz="2400" b="1" dirty="0" err="1">
                <a:solidFill>
                  <a:schemeClr val="bg1"/>
                </a:solidFill>
              </a:rPr>
              <a:t>Умілі</a:t>
            </a:r>
            <a:r>
              <a:rPr lang="ru-RU" sz="2400" b="1" dirty="0">
                <a:solidFill>
                  <a:schemeClr val="bg1"/>
                </a:solidFill>
              </a:rPr>
              <a:t> ручки" </a:t>
            </a:r>
            <a:r>
              <a:rPr lang="ru-RU" sz="2400" b="1" dirty="0" err="1">
                <a:solidFill>
                  <a:schemeClr val="bg1"/>
                </a:solidFill>
              </a:rPr>
              <a:t>серед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батьків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першокласників</a:t>
            </a:r>
            <a:r>
              <a:rPr lang="ru-RU" sz="2400" b="1" dirty="0" smtClean="0">
                <a:solidFill>
                  <a:schemeClr val="bg1"/>
                </a:solidFill>
              </a:rPr>
              <a:t>?!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0512" y="1442301"/>
            <a:ext cx="62782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</a:rPr>
              <a:t>Варіант</a:t>
            </a:r>
            <a:r>
              <a:rPr lang="ru-RU" sz="2400" b="1" dirty="0">
                <a:solidFill>
                  <a:schemeClr val="bg1"/>
                </a:solidFill>
              </a:rPr>
              <a:t> Б</a:t>
            </a:r>
          </a:p>
          <a:p>
            <a:r>
              <a:rPr lang="ru-RU" sz="2400" dirty="0" err="1">
                <a:solidFill>
                  <a:schemeClr val="bg1"/>
                </a:solidFill>
              </a:rPr>
              <a:t>Розпочинати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системну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роботу в </a:t>
            </a:r>
            <a:r>
              <a:rPr lang="ru-RU" sz="2400" dirty="0" err="1">
                <a:solidFill>
                  <a:schemeClr val="bg1"/>
                </a:solidFill>
              </a:rPr>
              <a:t>ціннісній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сфері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починаючи</a:t>
            </a:r>
            <a:r>
              <a:rPr lang="ru-RU" sz="2400" dirty="0">
                <a:solidFill>
                  <a:schemeClr val="bg1"/>
                </a:solidFill>
              </a:rPr>
              <a:t> з </a:t>
            </a:r>
            <a:r>
              <a:rPr lang="ru-RU" sz="2400" dirty="0" err="1">
                <a:solidFill>
                  <a:schemeClr val="bg1"/>
                </a:solidFill>
              </a:rPr>
              <a:t>дитсадочка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першого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класу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400" dirty="0" err="1" smtClean="0">
                <a:solidFill>
                  <a:schemeClr val="bg1"/>
                </a:solidFill>
              </a:rPr>
              <a:t>Створювати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умови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</a:rPr>
              <a:t>які</a:t>
            </a:r>
            <a:r>
              <a:rPr lang="ru-RU" sz="2400" dirty="0" smtClean="0">
                <a:solidFill>
                  <a:schemeClr val="bg1"/>
                </a:solidFill>
              </a:rPr>
              <a:t> б </a:t>
            </a:r>
            <a:r>
              <a:rPr lang="ru-RU" sz="2400" dirty="0" err="1" smtClean="0">
                <a:solidFill>
                  <a:schemeClr val="bg1"/>
                </a:solidFill>
              </a:rPr>
              <a:t>унеможливлювати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недоброчесну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поведінку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  <a:p>
            <a:endParaRPr lang="ru-RU" sz="2400" b="1" dirty="0">
              <a:solidFill>
                <a:schemeClr val="bg1"/>
              </a:solidFill>
            </a:endParaRPr>
          </a:p>
          <a:p>
            <a:r>
              <a:rPr lang="ru-RU" sz="2400" b="1" dirty="0" err="1">
                <a:solidFill>
                  <a:schemeClr val="bg1"/>
                </a:solidFill>
              </a:rPr>
              <a:t>Прогнозований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реальний</a:t>
            </a:r>
            <a:r>
              <a:rPr lang="ru-RU" sz="2400" b="1" dirty="0">
                <a:solidFill>
                  <a:schemeClr val="bg1"/>
                </a:solidFill>
              </a:rPr>
              <a:t> результат: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r>
              <a:rPr lang="ru-RU" sz="2400" dirty="0" err="1" smtClean="0">
                <a:solidFill>
                  <a:schemeClr val="bg1"/>
                </a:solidFill>
              </a:rPr>
              <a:t>поступове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утвердження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цінностей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академічної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доброчесності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250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301658"/>
            <a:ext cx="10920185" cy="970961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Не </a:t>
            </a:r>
            <a:r>
              <a:rPr lang="ru-RU" dirty="0" err="1">
                <a:solidFill>
                  <a:schemeClr val="bg1"/>
                </a:solidFill>
              </a:rPr>
              <a:t>такі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страшні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мами</a:t>
            </a:r>
            <a:r>
              <a:rPr lang="ru-RU" dirty="0">
                <a:solidFill>
                  <a:schemeClr val="bg1"/>
                </a:solidFill>
              </a:rPr>
              <a:t>, як </a:t>
            </a:r>
            <a:r>
              <a:rPr lang="ru-RU" dirty="0" err="1">
                <a:solidFill>
                  <a:schemeClr val="bg1"/>
                </a:solidFill>
              </a:rPr>
              <a:t>їх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малюють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409" y="1432941"/>
            <a:ext cx="6657985" cy="4901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7645" y="2337847"/>
            <a:ext cx="420435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chemeClr val="bg1"/>
                </a:solidFill>
              </a:rPr>
              <a:t>Чесна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дитина</a:t>
            </a:r>
            <a:r>
              <a:rPr lang="ru-RU" sz="2800" b="1" dirty="0">
                <a:solidFill>
                  <a:schemeClr val="bg1"/>
                </a:solidFill>
              </a:rPr>
              <a:t> любить не тата з мамою, а трубочки </a:t>
            </a:r>
            <a:r>
              <a:rPr lang="ru-RU" sz="2800" b="1" dirty="0" err="1">
                <a:solidFill>
                  <a:schemeClr val="bg1"/>
                </a:solidFill>
              </a:rPr>
              <a:t>із</a:t>
            </a:r>
            <a:r>
              <a:rPr lang="ru-RU" sz="2800" b="1" dirty="0">
                <a:solidFill>
                  <a:schemeClr val="bg1"/>
                </a:solidFill>
              </a:rPr>
              <a:t> кремом.</a:t>
            </a:r>
            <a:r>
              <a:rPr lang="ru-RU" sz="2800" b="1" dirty="0" smtClean="0">
                <a:solidFill>
                  <a:schemeClr val="bg1"/>
                </a:solidFill>
              </a:rPr>
              <a:t>         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     </a:t>
            </a:r>
            <a:r>
              <a:rPr lang="ru-RU" dirty="0" smtClean="0">
                <a:solidFill>
                  <a:schemeClr val="bg1"/>
                </a:solidFill>
              </a:rPr>
              <a:t>Дон-</a:t>
            </a:r>
            <a:r>
              <a:rPr lang="ru-RU" dirty="0" err="1" smtClean="0">
                <a:solidFill>
                  <a:schemeClr val="bg1"/>
                </a:solidFill>
              </a:rPr>
              <a:t>Амінадо</a:t>
            </a:r>
            <a:endParaRPr lang="uk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246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188537"/>
            <a:ext cx="10891904" cy="801278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Чому не прийнято списувати в американській школі?!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093" y="1569196"/>
            <a:ext cx="4164840" cy="2776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9365" y="1310326"/>
            <a:ext cx="653745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1. </a:t>
            </a:r>
            <a:r>
              <a:rPr lang="ru-RU" sz="2400" b="1" dirty="0" err="1" smtClean="0">
                <a:solidFill>
                  <a:schemeClr val="bg1"/>
                </a:solidFill>
              </a:rPr>
              <a:t>Гідність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людини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понад</a:t>
            </a:r>
            <a:r>
              <a:rPr lang="ru-RU" sz="2400" b="1" dirty="0">
                <a:solidFill>
                  <a:schemeClr val="bg1"/>
                </a:solidFill>
              </a:rPr>
              <a:t> усе! </a:t>
            </a:r>
          </a:p>
          <a:p>
            <a:r>
              <a:rPr lang="ru-RU" sz="2400" dirty="0">
                <a:solidFill>
                  <a:schemeClr val="bg1"/>
                </a:solidFill>
              </a:rPr>
              <a:t>На </a:t>
            </a:r>
            <a:r>
              <a:rPr lang="ru-RU" sz="2400" dirty="0" err="1">
                <a:solidFill>
                  <a:schemeClr val="bg1"/>
                </a:solidFill>
              </a:rPr>
              <a:t>практиці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це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означає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культивування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стосунків</a:t>
            </a:r>
            <a:r>
              <a:rPr lang="ru-RU" sz="2400" dirty="0">
                <a:solidFill>
                  <a:schemeClr val="bg1"/>
                </a:solidFill>
              </a:rPr>
              <a:t> у </a:t>
            </a:r>
            <a:r>
              <a:rPr lang="ru-RU" sz="2400" dirty="0" err="1">
                <a:solidFill>
                  <a:schemeClr val="bg1"/>
                </a:solidFill>
              </a:rPr>
              <a:t>школі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які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ґрунтуються</a:t>
            </a:r>
            <a:r>
              <a:rPr lang="ru-RU" sz="2400" dirty="0">
                <a:solidFill>
                  <a:schemeClr val="bg1"/>
                </a:solidFill>
              </a:rPr>
              <a:t> на </a:t>
            </a:r>
            <a:r>
              <a:rPr lang="ru-RU" sz="2400" dirty="0" err="1">
                <a:solidFill>
                  <a:schemeClr val="bg1"/>
                </a:solidFill>
              </a:rPr>
              <a:t>повазі</a:t>
            </a:r>
            <a:r>
              <a:rPr lang="ru-RU" sz="2400" dirty="0">
                <a:solidFill>
                  <a:schemeClr val="bg1"/>
                </a:solidFill>
              </a:rPr>
              <a:t> до </a:t>
            </a:r>
            <a:r>
              <a:rPr lang="ru-RU" sz="2400" dirty="0" err="1">
                <a:solidFill>
                  <a:schemeClr val="bg1"/>
                </a:solidFill>
              </a:rPr>
              <a:t>гідності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людини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</a:p>
          <a:p>
            <a:endParaRPr lang="ru-RU" sz="2400" b="1" dirty="0" smtClean="0">
              <a:solidFill>
                <a:schemeClr val="bg1"/>
              </a:solidFill>
            </a:endParaRPr>
          </a:p>
          <a:p>
            <a:r>
              <a:rPr lang="ru-RU" sz="2400" b="1" dirty="0" smtClean="0">
                <a:solidFill>
                  <a:schemeClr val="bg1"/>
                </a:solidFill>
              </a:rPr>
              <a:t>«</a:t>
            </a:r>
            <a:r>
              <a:rPr lang="ru-RU" sz="2400" b="1" dirty="0" err="1" smtClean="0">
                <a:solidFill>
                  <a:schemeClr val="bg1"/>
                </a:solidFill>
              </a:rPr>
              <a:t>Якщо</a:t>
            </a:r>
            <a:r>
              <a:rPr lang="ru-RU" sz="2400" b="1" dirty="0" smtClean="0">
                <a:solidFill>
                  <a:schemeClr val="bg1"/>
                </a:solidFill>
              </a:rPr>
              <a:t> я даю </a:t>
            </a:r>
            <a:r>
              <a:rPr lang="ru-RU" sz="2400" b="1" dirty="0" err="1" smtClean="0">
                <a:solidFill>
                  <a:schemeClr val="bg1"/>
                </a:solidFill>
              </a:rPr>
              <a:t>комусь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списати</a:t>
            </a:r>
            <a:r>
              <a:rPr lang="ru-RU" sz="2400" b="1" dirty="0" smtClean="0">
                <a:solidFill>
                  <a:schemeClr val="bg1"/>
                </a:solidFill>
              </a:rPr>
              <a:t>, я </a:t>
            </a:r>
            <a:r>
              <a:rPr lang="ru-RU" sz="2400" b="1" dirty="0" err="1" smtClean="0">
                <a:solidFill>
                  <a:schemeClr val="bg1"/>
                </a:solidFill>
              </a:rPr>
              <a:t>принижую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людську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гідність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цього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учня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  <a:r>
              <a:rPr lang="ru-RU" sz="2400" b="1" dirty="0" err="1" smtClean="0">
                <a:solidFill>
                  <a:schemeClr val="bg1"/>
                </a:solidFill>
              </a:rPr>
              <a:t>Адже</a:t>
            </a:r>
            <a:r>
              <a:rPr lang="ru-RU" sz="2400" b="1" dirty="0" smtClean="0">
                <a:solidFill>
                  <a:schemeClr val="bg1"/>
                </a:solidFill>
              </a:rPr>
              <a:t> я </a:t>
            </a:r>
            <a:r>
              <a:rPr lang="ru-RU" sz="2400" b="1" dirty="0" err="1" smtClean="0">
                <a:solidFill>
                  <a:schemeClr val="bg1"/>
                </a:solidFill>
              </a:rPr>
              <a:t>демонструю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всім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що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він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дурніший</a:t>
            </a:r>
            <a:r>
              <a:rPr lang="ru-RU" sz="2400" b="1" dirty="0" smtClean="0">
                <a:solidFill>
                  <a:schemeClr val="bg1"/>
                </a:solidFill>
              </a:rPr>
              <a:t> за мене…».</a:t>
            </a:r>
          </a:p>
          <a:p>
            <a:endParaRPr lang="ru-RU" sz="2400" b="1" dirty="0">
              <a:solidFill>
                <a:schemeClr val="bg1"/>
              </a:solidFill>
            </a:endParaRPr>
          </a:p>
          <a:p>
            <a:r>
              <a:rPr lang="ru-RU" sz="2400" b="1" dirty="0" smtClean="0">
                <a:solidFill>
                  <a:schemeClr val="bg1"/>
                </a:solidFill>
              </a:rPr>
              <a:t>2. </a:t>
            </a:r>
            <a:r>
              <a:rPr lang="ru-RU" sz="2400" b="1" dirty="0" err="1" smtClean="0">
                <a:solidFill>
                  <a:schemeClr val="bg1"/>
                </a:solidFill>
              </a:rPr>
              <a:t>Дотримання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принципів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чесної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гри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у </a:t>
            </a:r>
            <a:r>
              <a:rPr lang="ru-RU" sz="2400" b="1" dirty="0" err="1" smtClean="0">
                <a:solidFill>
                  <a:schemeClr val="bg1"/>
                </a:solidFill>
              </a:rPr>
              <a:t>повсякденній</a:t>
            </a:r>
            <a:r>
              <a:rPr lang="ru-RU" sz="2400" b="1" dirty="0" smtClean="0">
                <a:solidFill>
                  <a:schemeClr val="bg1"/>
                </a:solidFill>
              </a:rPr>
              <a:t>  </a:t>
            </a:r>
            <a:r>
              <a:rPr lang="ru-RU" sz="2400" b="1" dirty="0" err="1" smtClean="0">
                <a:solidFill>
                  <a:schemeClr val="bg1"/>
                </a:solidFill>
              </a:rPr>
              <a:t>поведінці</a:t>
            </a:r>
            <a:r>
              <a:rPr lang="ru-RU" sz="2400" b="1" dirty="0" smtClean="0">
                <a:solidFill>
                  <a:schemeClr val="bg1"/>
                </a:solidFill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</a:rPr>
              <a:t>Fair play</a:t>
            </a:r>
            <a:r>
              <a:rPr lang="uk-UA" sz="2400" b="1" dirty="0" smtClean="0">
                <a:solidFill>
                  <a:schemeClr val="bg1"/>
                </a:solidFill>
              </a:rPr>
              <a:t>).</a:t>
            </a:r>
          </a:p>
          <a:p>
            <a:endParaRPr lang="uk-UA" sz="2400" b="1" dirty="0" smtClean="0">
              <a:solidFill>
                <a:schemeClr val="bg1"/>
              </a:solidFill>
            </a:endParaRPr>
          </a:p>
          <a:p>
            <a:r>
              <a:rPr lang="uk-UA" sz="2400" b="1" dirty="0" smtClean="0">
                <a:solidFill>
                  <a:schemeClr val="bg1"/>
                </a:solidFill>
              </a:rPr>
              <a:t>«Так не чесно!»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02078" y="4656842"/>
            <a:ext cx="47511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Так працює заснована </a:t>
            </a:r>
            <a:r>
              <a:rPr lang="uk-UA" sz="2800" b="1" dirty="0">
                <a:solidFill>
                  <a:schemeClr val="bg1"/>
                </a:solidFill>
              </a:rPr>
              <a:t>на цінностях </a:t>
            </a:r>
            <a:r>
              <a:rPr lang="uk-UA" sz="2800" b="1" dirty="0" smtClean="0">
                <a:solidFill>
                  <a:schemeClr val="bg1"/>
                </a:solidFill>
              </a:rPr>
              <a:t>освіта.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01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195" y="263952"/>
            <a:ext cx="10548594" cy="754143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Бо є цінності…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2169" y="4178949"/>
            <a:ext cx="980387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chemeClr val="bg1"/>
                </a:solidFill>
              </a:rPr>
              <a:t>Доброчесність</a:t>
            </a:r>
            <a:r>
              <a:rPr lang="ru-RU" sz="2800" b="1" dirty="0">
                <a:solidFill>
                  <a:schemeClr val="bg1"/>
                </a:solidFill>
              </a:rPr>
              <a:t> – </a:t>
            </a:r>
            <a:r>
              <a:rPr lang="ru-RU" sz="2800" b="1" dirty="0" err="1">
                <a:solidFill>
                  <a:schemeClr val="bg1"/>
                </a:solidFill>
              </a:rPr>
              <a:t>робити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правильні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речі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  <a:r>
              <a:rPr lang="ru-RU" sz="2800" b="1" dirty="0" err="1">
                <a:solidFill>
                  <a:schemeClr val="bg1"/>
                </a:solidFill>
              </a:rPr>
              <a:t>навіть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якщо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ніхто</a:t>
            </a:r>
            <a:r>
              <a:rPr lang="ru-RU" sz="2800" b="1" dirty="0">
                <a:solidFill>
                  <a:schemeClr val="bg1"/>
                </a:solidFill>
              </a:rPr>
              <a:t> не </a:t>
            </a:r>
            <a:r>
              <a:rPr lang="ru-RU" sz="2800" b="1" dirty="0" smtClean="0">
                <a:solidFill>
                  <a:schemeClr val="bg1"/>
                </a:solidFill>
              </a:rPr>
              <a:t>дивиться.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                            </a:t>
            </a:r>
            <a:r>
              <a:rPr lang="uk-UA" dirty="0" err="1" smtClean="0">
                <a:solidFill>
                  <a:schemeClr val="bg1"/>
                </a:solidFill>
              </a:rPr>
              <a:t>Клайв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>
                <a:solidFill>
                  <a:schemeClr val="bg1"/>
                </a:solidFill>
              </a:rPr>
              <a:t>Стейплз</a:t>
            </a:r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Льюїс</a:t>
            </a:r>
            <a:r>
              <a:rPr lang="uk-UA" dirty="0">
                <a:solidFill>
                  <a:schemeClr val="bg1"/>
                </a:solidFill>
              </a:rPr>
              <a:t>, англійський письменник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656" y="422356"/>
            <a:ext cx="6014300" cy="3383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316" y="1293343"/>
            <a:ext cx="3185294" cy="2631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7073" y="5580668"/>
            <a:ext cx="107748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</a:rPr>
              <a:t>Якщо вся надія на камери спостереження у школі чи на митниці, </a:t>
            </a:r>
            <a:r>
              <a:rPr lang="uk-UA" sz="2400" b="1" dirty="0">
                <a:solidFill>
                  <a:schemeClr val="bg1"/>
                </a:solidFill>
              </a:rPr>
              <a:t>з такими вихідними ціннісними концепціями </a:t>
            </a:r>
            <a:r>
              <a:rPr lang="uk-UA" sz="2400" b="1" dirty="0" smtClean="0">
                <a:solidFill>
                  <a:schemeClr val="bg1"/>
                </a:solidFill>
              </a:rPr>
              <a:t>нас чекає катастрофа.  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403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188537"/>
            <a:ext cx="11061587" cy="9144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"</a:t>
            </a:r>
            <a:r>
              <a:rPr lang="ru-RU" dirty="0" err="1">
                <a:solidFill>
                  <a:schemeClr val="bg1"/>
                </a:solidFill>
              </a:rPr>
              <a:t>Хто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смітить</a:t>
            </a:r>
            <a:r>
              <a:rPr lang="ru-RU" dirty="0">
                <a:solidFill>
                  <a:schemeClr val="bg1"/>
                </a:solidFill>
              </a:rPr>
              <a:t> на землю, </a:t>
            </a:r>
            <a:r>
              <a:rPr lang="ru-RU" dirty="0" err="1">
                <a:solidFill>
                  <a:schemeClr val="bg1"/>
                </a:solidFill>
              </a:rPr>
              <a:t>смітить</a:t>
            </a:r>
            <a:r>
              <a:rPr lang="ru-RU" dirty="0">
                <a:solidFill>
                  <a:schemeClr val="bg1"/>
                </a:solidFill>
              </a:rPr>
              <a:t> на свою долю</a:t>
            </a:r>
            <a:r>
              <a:rPr lang="ru-RU" dirty="0" smtClean="0">
                <a:solidFill>
                  <a:schemeClr val="bg1"/>
                </a:solidFill>
              </a:rPr>
              <a:t>"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415" y="1008669"/>
            <a:ext cx="65987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Ось </a:t>
            </a:r>
            <a:r>
              <a:rPr lang="ru-RU" sz="2000" b="1" dirty="0" err="1" smtClean="0">
                <a:solidFill>
                  <a:schemeClr val="bg1"/>
                </a:solidFill>
              </a:rPr>
              <a:t>такі</a:t>
            </a:r>
            <a:r>
              <a:rPr lang="ru-RU" sz="2000" b="1" dirty="0" smtClean="0">
                <a:solidFill>
                  <a:schemeClr val="bg1"/>
                </a:solidFill>
              </a:rPr>
              <a:t> морально-</a:t>
            </a:r>
            <a:r>
              <a:rPr lang="ru-RU" sz="2000" b="1" dirty="0" err="1" smtClean="0">
                <a:solidFill>
                  <a:schemeClr val="bg1"/>
                </a:solidFill>
              </a:rPr>
              <a:t>етичні</a:t>
            </a:r>
            <a:r>
              <a:rPr lang="ru-RU" sz="2000" b="1" dirty="0" smtClean="0">
                <a:solidFill>
                  <a:schemeClr val="bg1"/>
                </a:solidFill>
              </a:rPr>
              <a:t> установки </a:t>
            </a:r>
            <a:r>
              <a:rPr lang="ru-RU" sz="2000" b="1" dirty="0">
                <a:solidFill>
                  <a:schemeClr val="bg1"/>
                </a:solidFill>
              </a:rPr>
              <a:t>треба </a:t>
            </a:r>
            <a:r>
              <a:rPr lang="ru-RU" sz="2000" b="1" dirty="0" err="1" smtClean="0">
                <a:solidFill>
                  <a:schemeClr val="bg1"/>
                </a:solidFill>
              </a:rPr>
              <a:t>утверджувати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в головах як </a:t>
            </a:r>
            <a:r>
              <a:rPr lang="ru-RU" sz="2000" b="1" dirty="0" err="1">
                <a:solidFill>
                  <a:schemeClr val="bg1"/>
                </a:solidFill>
              </a:rPr>
              <a:t>ціннісну</a:t>
            </a:r>
            <a:r>
              <a:rPr lang="ru-RU" sz="2000" b="1" dirty="0">
                <a:solidFill>
                  <a:schemeClr val="bg1"/>
                </a:solidFill>
              </a:rPr>
              <a:t> основу </a:t>
            </a:r>
            <a:r>
              <a:rPr lang="ru-RU" sz="2000" b="1" dirty="0" err="1">
                <a:solidFill>
                  <a:schemeClr val="bg1"/>
                </a:solidFill>
              </a:rPr>
              <a:t>адекватної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поведінки</a:t>
            </a:r>
            <a:r>
              <a:rPr lang="ru-RU" sz="2000" b="1" dirty="0">
                <a:solidFill>
                  <a:schemeClr val="bg1"/>
                </a:solidFill>
              </a:rPr>
              <a:t>.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t="15855" r="5448" b="38710"/>
          <a:stretch/>
        </p:blipFill>
        <p:spPr bwMode="auto">
          <a:xfrm>
            <a:off x="6832459" y="1178351"/>
            <a:ext cx="4953020" cy="2884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2" r="1226" b="14184"/>
          <a:stretch/>
        </p:blipFill>
        <p:spPr bwMode="auto">
          <a:xfrm>
            <a:off x="2018369" y="2024332"/>
            <a:ext cx="4723277" cy="311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90994" y="4138367"/>
            <a:ext cx="46097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  Приведи </a:t>
            </a:r>
            <a:r>
              <a:rPr lang="ru-RU" b="1" dirty="0">
                <a:solidFill>
                  <a:schemeClr val="bg1"/>
                </a:solidFill>
              </a:rPr>
              <a:t>в порядок свою </a:t>
            </a:r>
            <a:r>
              <a:rPr lang="ru-RU" b="1" dirty="0" smtClean="0">
                <a:solidFill>
                  <a:schemeClr val="bg1"/>
                </a:solidFill>
              </a:rPr>
              <a:t>планету!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2486" y="5165889"/>
            <a:ext cx="113592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</a:rPr>
              <a:t>Екологічна</a:t>
            </a:r>
            <a:r>
              <a:rPr lang="ru-RU" sz="2400" b="1" dirty="0">
                <a:solidFill>
                  <a:schemeClr val="bg1"/>
                </a:solidFill>
              </a:rPr>
              <a:t> криза </a:t>
            </a:r>
            <a:r>
              <a:rPr lang="ru-RU" sz="2400" b="1" dirty="0" smtClean="0">
                <a:solidFill>
                  <a:schemeClr val="bg1"/>
                </a:solidFill>
              </a:rPr>
              <a:t>в </a:t>
            </a:r>
            <a:r>
              <a:rPr lang="ru-RU" sz="2400" b="1" dirty="0" err="1" smtClean="0">
                <a:solidFill>
                  <a:schemeClr val="bg1"/>
                </a:solidFill>
              </a:rPr>
              <a:t>Україні</a:t>
            </a:r>
            <a:r>
              <a:rPr lang="ru-RU" sz="2400" b="1" dirty="0" smtClean="0">
                <a:solidFill>
                  <a:schemeClr val="bg1"/>
                </a:solidFill>
              </a:rPr>
              <a:t> – </a:t>
            </a:r>
            <a:r>
              <a:rPr lang="ru-RU" sz="2400" b="1" dirty="0" err="1" smtClean="0">
                <a:solidFill>
                  <a:schemeClr val="bg1"/>
                </a:solidFill>
              </a:rPr>
              <a:t>це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теж</a:t>
            </a:r>
            <a:r>
              <a:rPr lang="ru-RU" sz="2400" b="1" dirty="0" smtClean="0">
                <a:solidFill>
                  <a:schemeClr val="bg1"/>
                </a:solidFill>
              </a:rPr>
              <a:t> криза </a:t>
            </a:r>
            <a:r>
              <a:rPr lang="ru-RU" sz="2400" b="1" dirty="0" err="1" smtClean="0">
                <a:solidFill>
                  <a:schemeClr val="bg1"/>
                </a:solidFill>
              </a:rPr>
              <a:t>системи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цінностей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  <a:r>
              <a:rPr lang="ru-RU" sz="2400" b="1" dirty="0" err="1" smtClean="0">
                <a:solidFill>
                  <a:schemeClr val="bg1"/>
                </a:solidFill>
              </a:rPr>
              <a:t>Утверджувати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екологічну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свідомість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екологічні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цінності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екологічну</a:t>
            </a:r>
            <a:r>
              <a:rPr lang="ru-RU" sz="2400" b="1" dirty="0" smtClean="0">
                <a:solidFill>
                  <a:schemeClr val="bg1"/>
                </a:solidFill>
              </a:rPr>
              <a:t> культуру як антидот </a:t>
            </a:r>
            <a:r>
              <a:rPr lang="ru-RU" sz="2400" b="1" dirty="0" err="1" smtClean="0">
                <a:solidFill>
                  <a:schemeClr val="bg1"/>
                </a:solidFill>
              </a:rPr>
              <a:t>від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примітивного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споживацького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підходу</a:t>
            </a:r>
            <a:r>
              <a:rPr lang="ru-RU" sz="2400" b="1" dirty="0">
                <a:solidFill>
                  <a:schemeClr val="bg1"/>
                </a:solidFill>
              </a:rPr>
              <a:t> до </a:t>
            </a:r>
            <a:r>
              <a:rPr lang="ru-RU" sz="2400" b="1" dirty="0" err="1">
                <a:solidFill>
                  <a:schemeClr val="bg1"/>
                </a:solidFill>
              </a:rPr>
              <a:t>життя</a:t>
            </a:r>
            <a:r>
              <a:rPr lang="ru-RU" sz="2400" b="1" dirty="0">
                <a:solidFill>
                  <a:schemeClr val="bg1"/>
                </a:solidFill>
              </a:rPr>
              <a:t> і </a:t>
            </a:r>
            <a:r>
              <a:rPr lang="ru-RU" sz="2400" b="1" dirty="0" err="1" smtClean="0">
                <a:solidFill>
                  <a:schemeClr val="bg1"/>
                </a:solidFill>
              </a:rPr>
              <a:t>природи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338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197964"/>
            <a:ext cx="10646807" cy="904972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Замість</a:t>
            </a:r>
            <a:r>
              <a:rPr lang="ru-RU" dirty="0">
                <a:solidFill>
                  <a:schemeClr val="bg1"/>
                </a:solidFill>
              </a:rPr>
              <a:t> «</a:t>
            </a:r>
            <a:r>
              <a:rPr lang="ru-RU" dirty="0" err="1">
                <a:solidFill>
                  <a:schemeClr val="bg1"/>
                </a:solidFill>
              </a:rPr>
              <a:t>виховання</a:t>
            </a:r>
            <a:r>
              <a:rPr lang="ru-RU" dirty="0">
                <a:solidFill>
                  <a:schemeClr val="bg1"/>
                </a:solidFill>
              </a:rPr>
              <a:t>» тонка невидима робота з </a:t>
            </a:r>
            <a:r>
              <a:rPr lang="ru-RU" dirty="0" err="1">
                <a:solidFill>
                  <a:schemeClr val="bg1"/>
                </a:solidFill>
              </a:rPr>
              <a:t>ціннісного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орієнтування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учнів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1340" y="1470580"/>
            <a:ext cx="758857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З’ясувати</a:t>
            </a:r>
            <a:r>
              <a:rPr lang="ru-RU" b="1" dirty="0" smtClean="0">
                <a:solidFill>
                  <a:schemeClr val="bg1"/>
                </a:solidFill>
              </a:rPr>
              <a:t>:</a:t>
            </a:r>
          </a:p>
          <a:p>
            <a:endParaRPr lang="ru-RU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</a:rPr>
              <a:t>Для кого </a:t>
            </a:r>
            <a:r>
              <a:rPr lang="ru-RU" b="1" dirty="0" err="1">
                <a:solidFill>
                  <a:schemeClr val="bg1"/>
                </a:solidFill>
              </a:rPr>
              <a:t>проводяться</a:t>
            </a:r>
            <a:r>
              <a:rPr lang="ru-RU" b="1" dirty="0">
                <a:solidFill>
                  <a:schemeClr val="bg1"/>
                </a:solidFill>
              </a:rPr>
              <a:t>  «</a:t>
            </a:r>
            <a:r>
              <a:rPr lang="ru-RU" b="1" dirty="0" err="1">
                <a:solidFill>
                  <a:schemeClr val="bg1"/>
                </a:solidFill>
              </a:rPr>
              <a:t>виховні</a:t>
            </a:r>
            <a:r>
              <a:rPr lang="ru-RU" b="1" dirty="0">
                <a:solidFill>
                  <a:schemeClr val="bg1"/>
                </a:solidFill>
              </a:rPr>
              <a:t> заходи» в </a:t>
            </a:r>
            <a:r>
              <a:rPr lang="ru-RU" b="1" dirty="0" err="1">
                <a:solidFill>
                  <a:schemeClr val="bg1"/>
                </a:solidFill>
              </a:rPr>
              <a:t>школі</a:t>
            </a:r>
            <a:r>
              <a:rPr lang="ru-RU" b="1" dirty="0">
                <a:solidFill>
                  <a:schemeClr val="bg1"/>
                </a:solidFill>
              </a:rPr>
              <a:t>, для </a:t>
            </a:r>
            <a:r>
              <a:rPr lang="ru-RU" b="1" dirty="0" err="1">
                <a:solidFill>
                  <a:schemeClr val="bg1"/>
                </a:solidFill>
              </a:rPr>
              <a:t>дітей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r>
              <a:rPr lang="ru-RU" b="1" dirty="0" err="1">
                <a:solidFill>
                  <a:schemeClr val="bg1"/>
                </a:solidFill>
              </a:rPr>
              <a:t>чи</a:t>
            </a:r>
            <a:r>
              <a:rPr lang="ru-RU" b="1" dirty="0">
                <a:solidFill>
                  <a:schemeClr val="bg1"/>
                </a:solidFill>
              </a:rPr>
              <a:t>  «для галочки»?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chemeClr val="bg1"/>
                </a:solidFill>
              </a:rPr>
              <a:t>Чи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поширена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радянська</a:t>
            </a:r>
            <a:r>
              <a:rPr lang="ru-RU" b="1" dirty="0">
                <a:solidFill>
                  <a:schemeClr val="bg1"/>
                </a:solidFill>
              </a:rPr>
              <a:t> практика «</a:t>
            </a:r>
            <a:r>
              <a:rPr lang="ru-RU" b="1" dirty="0" err="1">
                <a:solidFill>
                  <a:schemeClr val="bg1"/>
                </a:solidFill>
              </a:rPr>
              <a:t>репетиційної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педагогіки</a:t>
            </a:r>
            <a:r>
              <a:rPr lang="ru-RU" b="1" dirty="0">
                <a:solidFill>
                  <a:schemeClr val="bg1"/>
                </a:solidFill>
              </a:rPr>
              <a:t>» та </a:t>
            </a:r>
            <a:r>
              <a:rPr lang="ru-RU" b="1" dirty="0" err="1">
                <a:solidFill>
                  <a:schemeClr val="bg1"/>
                </a:solidFill>
              </a:rPr>
              <a:t>добровільно-примусової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організації</a:t>
            </a:r>
            <a:r>
              <a:rPr lang="ru-RU" b="1" dirty="0">
                <a:solidFill>
                  <a:schemeClr val="bg1"/>
                </a:solidFill>
              </a:rPr>
              <a:t> «культурно-</a:t>
            </a:r>
            <a:r>
              <a:rPr lang="ru-RU" b="1" dirty="0" err="1">
                <a:solidFill>
                  <a:schemeClr val="bg1"/>
                </a:solidFill>
              </a:rPr>
              <a:t>масових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заходів</a:t>
            </a:r>
            <a:r>
              <a:rPr lang="ru-RU" b="1" dirty="0">
                <a:solidFill>
                  <a:schemeClr val="bg1"/>
                </a:solidFill>
              </a:rPr>
              <a:t>»?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 smtClean="0">
                <a:solidFill>
                  <a:schemeClr val="bg1"/>
                </a:solidFill>
              </a:rPr>
              <a:t>Чи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є так </a:t>
            </a:r>
            <a:r>
              <a:rPr lang="ru-RU" b="1" dirty="0" err="1">
                <a:solidFill>
                  <a:schemeClr val="bg1"/>
                </a:solidFill>
              </a:rPr>
              <a:t>звані</a:t>
            </a:r>
            <a:r>
              <a:rPr lang="ru-RU" b="1" dirty="0">
                <a:solidFill>
                  <a:schemeClr val="bg1"/>
                </a:solidFill>
              </a:rPr>
              <a:t> «</a:t>
            </a:r>
            <a:r>
              <a:rPr lang="ru-RU" b="1" dirty="0" err="1">
                <a:solidFill>
                  <a:schemeClr val="bg1"/>
                </a:solidFill>
              </a:rPr>
              <a:t>псевдоподії</a:t>
            </a:r>
            <a:r>
              <a:rPr lang="ru-RU" b="1" dirty="0">
                <a:solidFill>
                  <a:schemeClr val="bg1"/>
                </a:solidFill>
              </a:rPr>
              <a:t>» (</a:t>
            </a:r>
            <a:r>
              <a:rPr lang="ru-RU" b="1" dirty="0" err="1">
                <a:solidFill>
                  <a:schemeClr val="bg1"/>
                </a:solidFill>
              </a:rPr>
              <a:t>надумані</a:t>
            </a:r>
            <a:r>
              <a:rPr lang="ru-RU" b="1" dirty="0">
                <a:solidFill>
                  <a:schemeClr val="bg1"/>
                </a:solidFill>
              </a:rPr>
              <a:t> «</a:t>
            </a:r>
            <a:r>
              <a:rPr lang="ru-RU" b="1" dirty="0" err="1">
                <a:solidFill>
                  <a:schemeClr val="bg1"/>
                </a:solidFill>
              </a:rPr>
              <a:t>акції</a:t>
            </a:r>
            <a:r>
              <a:rPr lang="ru-RU" b="1" dirty="0">
                <a:solidFill>
                  <a:schemeClr val="bg1"/>
                </a:solidFill>
              </a:rPr>
              <a:t>», «свята без свята» </a:t>
            </a:r>
            <a:r>
              <a:rPr lang="ru-RU" b="1" dirty="0" err="1">
                <a:solidFill>
                  <a:schemeClr val="bg1"/>
                </a:solidFill>
              </a:rPr>
              <a:t>тощо</a:t>
            </a:r>
            <a:r>
              <a:rPr lang="ru-RU" b="1" dirty="0">
                <a:solidFill>
                  <a:schemeClr val="bg1"/>
                </a:solidFill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chemeClr val="bg1"/>
                </a:solidFill>
              </a:rPr>
              <a:t>Яким</a:t>
            </a:r>
            <a:r>
              <a:rPr lang="ru-RU" b="1" dirty="0">
                <a:solidFill>
                  <a:schemeClr val="bg1"/>
                </a:solidFill>
              </a:rPr>
              <a:t> є стиль </a:t>
            </a:r>
            <a:r>
              <a:rPr lang="ru-RU" b="1" dirty="0" err="1">
                <a:solidFill>
                  <a:schemeClr val="bg1"/>
                </a:solidFill>
              </a:rPr>
              <a:t>спілкування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під</a:t>
            </a:r>
            <a:r>
              <a:rPr lang="ru-RU" b="1" dirty="0">
                <a:solidFill>
                  <a:schemeClr val="bg1"/>
                </a:solidFill>
              </a:rPr>
              <a:t> час «</a:t>
            </a:r>
            <a:r>
              <a:rPr lang="ru-RU" b="1" dirty="0" err="1">
                <a:solidFill>
                  <a:schemeClr val="bg1"/>
                </a:solidFill>
              </a:rPr>
              <a:t>заходів</a:t>
            </a:r>
            <a:r>
              <a:rPr lang="ru-RU" b="1" dirty="0" smtClean="0">
                <a:solidFill>
                  <a:schemeClr val="bg1"/>
                </a:solidFill>
              </a:rPr>
              <a:t>»?</a:t>
            </a:r>
          </a:p>
          <a:p>
            <a:endParaRPr lang="ru-RU" b="1" dirty="0">
              <a:solidFill>
                <a:schemeClr val="bg1"/>
              </a:solidFill>
            </a:endParaRPr>
          </a:p>
          <a:p>
            <a:r>
              <a:rPr lang="ru-RU" sz="2000" b="1" i="1" dirty="0">
                <a:solidFill>
                  <a:schemeClr val="bg1"/>
                </a:solidFill>
              </a:rPr>
              <a:t>Урок </a:t>
            </a:r>
            <a:r>
              <a:rPr lang="ru-RU" sz="2000" b="1" i="1" dirty="0" err="1">
                <a:solidFill>
                  <a:schemeClr val="bg1"/>
                </a:solidFill>
              </a:rPr>
              <a:t>доброти</a:t>
            </a:r>
            <a:r>
              <a:rPr lang="ru-RU" sz="2000" b="1" i="1" dirty="0">
                <a:solidFill>
                  <a:schemeClr val="bg1"/>
                </a:solidFill>
              </a:rPr>
              <a:t>, день </a:t>
            </a:r>
            <a:r>
              <a:rPr lang="ru-RU" sz="2000" b="1" i="1" dirty="0" err="1">
                <a:solidFill>
                  <a:schemeClr val="bg1"/>
                </a:solidFill>
              </a:rPr>
              <a:t>толерантності</a:t>
            </a:r>
            <a:r>
              <a:rPr lang="ru-RU" sz="2000" b="1" i="1" dirty="0">
                <a:solidFill>
                  <a:schemeClr val="bg1"/>
                </a:solidFill>
              </a:rPr>
              <a:t>, </a:t>
            </a:r>
            <a:r>
              <a:rPr lang="ru-RU" sz="2000" b="1" i="1" dirty="0" err="1">
                <a:solidFill>
                  <a:schemeClr val="bg1"/>
                </a:solidFill>
              </a:rPr>
              <a:t>тиждень</a:t>
            </a:r>
            <a:r>
              <a:rPr lang="ru-RU" sz="2000" b="1" i="1" dirty="0">
                <a:solidFill>
                  <a:schemeClr val="bg1"/>
                </a:solidFill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</a:rPr>
              <a:t>патріотичного</a:t>
            </a:r>
            <a:r>
              <a:rPr lang="ru-RU" sz="2000" b="1" i="1" dirty="0">
                <a:solidFill>
                  <a:schemeClr val="bg1"/>
                </a:solidFill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</a:rPr>
              <a:t>виховання</a:t>
            </a:r>
            <a:r>
              <a:rPr lang="ru-RU" sz="2000" b="1" i="1" dirty="0">
                <a:solidFill>
                  <a:schemeClr val="bg1"/>
                </a:solidFill>
              </a:rPr>
              <a:t>, </a:t>
            </a:r>
            <a:r>
              <a:rPr lang="ru-RU" sz="2000" b="1" i="1" dirty="0" err="1">
                <a:solidFill>
                  <a:schemeClr val="bg1"/>
                </a:solidFill>
              </a:rPr>
              <a:t>місячник</a:t>
            </a:r>
            <a:r>
              <a:rPr lang="ru-RU" sz="2000" b="1" i="1" dirty="0">
                <a:solidFill>
                  <a:schemeClr val="bg1"/>
                </a:solidFill>
              </a:rPr>
              <a:t> «благоустрою»... </a:t>
            </a:r>
            <a:r>
              <a:rPr lang="ru-RU" sz="2000" b="1" i="1" dirty="0" err="1">
                <a:solidFill>
                  <a:schemeClr val="bg1"/>
                </a:solidFill>
              </a:rPr>
              <a:t>Наші</a:t>
            </a:r>
            <a:r>
              <a:rPr lang="ru-RU" sz="2000" b="1" i="1" dirty="0">
                <a:solidFill>
                  <a:schemeClr val="bg1"/>
                </a:solidFill>
              </a:rPr>
              <a:t> люди </a:t>
            </a:r>
            <a:r>
              <a:rPr lang="ru-RU" sz="2000" b="1" i="1" dirty="0" err="1">
                <a:solidFill>
                  <a:schemeClr val="bg1"/>
                </a:solidFill>
              </a:rPr>
              <a:t>досі</a:t>
            </a:r>
            <a:r>
              <a:rPr lang="ru-RU" sz="2000" b="1" i="1" dirty="0">
                <a:solidFill>
                  <a:schemeClr val="bg1"/>
                </a:solidFill>
              </a:rPr>
              <a:t> не </a:t>
            </a:r>
            <a:r>
              <a:rPr lang="ru-RU" sz="2000" b="1" i="1" dirty="0" err="1">
                <a:solidFill>
                  <a:schemeClr val="bg1"/>
                </a:solidFill>
              </a:rPr>
              <a:t>розуміють</a:t>
            </a:r>
            <a:r>
              <a:rPr lang="ru-RU" sz="2000" b="1" i="1" dirty="0">
                <a:solidFill>
                  <a:schemeClr val="bg1"/>
                </a:solidFill>
              </a:rPr>
              <a:t>, </a:t>
            </a:r>
            <a:r>
              <a:rPr lang="ru-RU" sz="2000" b="1" i="1" dirty="0" err="1">
                <a:solidFill>
                  <a:schemeClr val="bg1"/>
                </a:solidFill>
              </a:rPr>
              <a:t>що</a:t>
            </a:r>
            <a:r>
              <a:rPr lang="ru-RU" sz="2000" b="1" i="1" dirty="0">
                <a:solidFill>
                  <a:schemeClr val="bg1"/>
                </a:solidFill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</a:rPr>
              <a:t>доброти</a:t>
            </a:r>
            <a:r>
              <a:rPr lang="ru-RU" sz="2000" b="1" i="1" dirty="0">
                <a:solidFill>
                  <a:schemeClr val="bg1"/>
                </a:solidFill>
              </a:rPr>
              <a:t> на 45 </a:t>
            </a:r>
            <a:r>
              <a:rPr lang="ru-RU" sz="2000" b="1" i="1" dirty="0" err="1">
                <a:solidFill>
                  <a:schemeClr val="bg1"/>
                </a:solidFill>
              </a:rPr>
              <a:t>хв</a:t>
            </a:r>
            <a:r>
              <a:rPr lang="ru-RU" sz="2000" b="1" i="1" dirty="0">
                <a:solidFill>
                  <a:schemeClr val="bg1"/>
                </a:solidFill>
              </a:rPr>
              <a:t>., </a:t>
            </a:r>
            <a:r>
              <a:rPr lang="ru-RU" sz="2000" b="1" i="1" dirty="0" err="1">
                <a:solidFill>
                  <a:schemeClr val="bg1"/>
                </a:solidFill>
              </a:rPr>
              <a:t>толерантності</a:t>
            </a:r>
            <a:r>
              <a:rPr lang="ru-RU" sz="2000" b="1" i="1" dirty="0">
                <a:solidFill>
                  <a:schemeClr val="bg1"/>
                </a:solidFill>
              </a:rPr>
              <a:t> на день, </a:t>
            </a:r>
            <a:r>
              <a:rPr lang="ru-RU" sz="2000" b="1" i="1" dirty="0" err="1">
                <a:solidFill>
                  <a:schemeClr val="bg1"/>
                </a:solidFill>
              </a:rPr>
              <a:t>патріотизму</a:t>
            </a:r>
            <a:r>
              <a:rPr lang="ru-RU" sz="2000" b="1" i="1" dirty="0">
                <a:solidFill>
                  <a:schemeClr val="bg1"/>
                </a:solidFill>
              </a:rPr>
              <a:t> на </a:t>
            </a:r>
            <a:r>
              <a:rPr lang="ru-RU" sz="2000" b="1" i="1" dirty="0" err="1">
                <a:solidFill>
                  <a:schemeClr val="bg1"/>
                </a:solidFill>
              </a:rPr>
              <a:t>тиждень</a:t>
            </a:r>
            <a:r>
              <a:rPr lang="ru-RU" sz="2000" b="1" i="1" dirty="0">
                <a:solidFill>
                  <a:schemeClr val="bg1"/>
                </a:solidFill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</a:rPr>
              <a:t>чи</a:t>
            </a:r>
            <a:r>
              <a:rPr lang="ru-RU" sz="2000" b="1" i="1" dirty="0">
                <a:solidFill>
                  <a:schemeClr val="bg1"/>
                </a:solidFill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</a:rPr>
              <a:t>впорядкованого</a:t>
            </a:r>
            <a:r>
              <a:rPr lang="ru-RU" sz="2000" b="1" i="1" dirty="0">
                <a:solidFill>
                  <a:schemeClr val="bg1"/>
                </a:solidFill>
              </a:rPr>
              <a:t> на </a:t>
            </a:r>
            <a:r>
              <a:rPr lang="ru-RU" sz="2000" b="1" i="1" dirty="0" err="1">
                <a:solidFill>
                  <a:schemeClr val="bg1"/>
                </a:solidFill>
              </a:rPr>
              <a:t>місяць</a:t>
            </a:r>
            <a:r>
              <a:rPr lang="ru-RU" sz="2000" b="1" i="1" dirty="0">
                <a:solidFill>
                  <a:schemeClr val="bg1"/>
                </a:solidFill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</a:rPr>
              <a:t>міста</a:t>
            </a:r>
            <a:r>
              <a:rPr lang="ru-RU" sz="2000" b="1" i="1" dirty="0">
                <a:solidFill>
                  <a:schemeClr val="bg1"/>
                </a:solidFill>
              </a:rPr>
              <a:t> не </a:t>
            </a:r>
            <a:r>
              <a:rPr lang="ru-RU" sz="2000" b="1" i="1" dirty="0" err="1">
                <a:solidFill>
                  <a:schemeClr val="bg1"/>
                </a:solidFill>
              </a:rPr>
              <a:t>буває</a:t>
            </a:r>
            <a:r>
              <a:rPr lang="ru-RU" sz="2000" b="1" i="1" dirty="0">
                <a:solidFill>
                  <a:schemeClr val="bg1"/>
                </a:solidFill>
              </a:rPr>
              <a:t>.      </a:t>
            </a:r>
            <a:r>
              <a:rPr lang="en-US" sz="800" i="1" dirty="0">
                <a:solidFill>
                  <a:schemeClr val="bg1"/>
                </a:solidFill>
              </a:rPr>
              <a:t>http://education-ua.org/ua/articles/915-likvidovuemo-marazmi-v-shkilnij-osviti-marazm-23-vikhovna-robota-ta-radyanskij-tip-event-menedzhmentu</a:t>
            </a:r>
            <a:r>
              <a:rPr lang="ru-RU" sz="800" i="1" dirty="0">
                <a:solidFill>
                  <a:schemeClr val="bg1"/>
                </a:solidFill>
              </a:rPr>
              <a:t>   </a:t>
            </a:r>
            <a:endParaRPr lang="uk-UA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463" y="1734533"/>
            <a:ext cx="3742488" cy="375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1656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216817"/>
            <a:ext cx="10495978" cy="678730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bg1"/>
                </a:solidFill>
              </a:rPr>
              <a:t>Що таке цінності: </a:t>
            </a:r>
            <a:r>
              <a:rPr lang="uk-UA" dirty="0" smtClean="0">
                <a:solidFill>
                  <a:schemeClr val="bg1"/>
                </a:solidFill>
              </a:rPr>
              <a:t>візуалізація. Цінності </a:t>
            </a:r>
            <a:r>
              <a:rPr lang="uk-UA" dirty="0">
                <a:solidFill>
                  <a:schemeClr val="bg1"/>
                </a:solidFill>
              </a:rPr>
              <a:t>в дії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504" y="1800519"/>
            <a:ext cx="4676241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4268" y="1442300"/>
            <a:ext cx="6485641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2400" b="1" dirty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400" b="1" dirty="0" err="1">
                <a:solidFill>
                  <a:prstClr val="black"/>
                </a:solidFill>
              </a:rPr>
              <a:t>Цінності</a:t>
            </a:r>
            <a:r>
              <a:rPr lang="ru-RU" sz="2400" b="1" dirty="0">
                <a:solidFill>
                  <a:prstClr val="black"/>
                </a:solidFill>
              </a:rPr>
              <a:t> - </a:t>
            </a:r>
            <a:r>
              <a:rPr lang="ru-RU" sz="2400" b="1" dirty="0" err="1">
                <a:solidFill>
                  <a:prstClr val="black"/>
                </a:solidFill>
              </a:rPr>
              <a:t>це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уявлення</a:t>
            </a:r>
            <a:r>
              <a:rPr lang="ru-RU" sz="2400" b="1" dirty="0">
                <a:solidFill>
                  <a:prstClr val="black"/>
                </a:solidFill>
              </a:rPr>
              <a:t> про те, </a:t>
            </a:r>
            <a:r>
              <a:rPr lang="ru-RU" sz="2400" b="1" dirty="0" err="1">
                <a:solidFill>
                  <a:prstClr val="black"/>
                </a:solidFill>
              </a:rPr>
              <a:t>що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має</a:t>
            </a:r>
            <a:r>
              <a:rPr lang="ru-RU" sz="2400" b="1" dirty="0">
                <a:solidFill>
                  <a:prstClr val="black"/>
                </a:solidFill>
              </a:rPr>
              <a:t> бути </a:t>
            </a:r>
            <a:r>
              <a:rPr lang="ru-RU" sz="2400" b="1" dirty="0" err="1">
                <a:solidFill>
                  <a:prstClr val="black"/>
                </a:solidFill>
              </a:rPr>
              <a:t>головним</a:t>
            </a:r>
            <a:r>
              <a:rPr lang="ru-RU" sz="2400" b="1" dirty="0">
                <a:solidFill>
                  <a:prstClr val="black"/>
                </a:solidFill>
              </a:rPr>
              <a:t>.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endParaRPr lang="uk-UA" sz="2400" b="1" dirty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uk-UA" sz="2400" b="1" dirty="0">
                <a:solidFill>
                  <a:prstClr val="black"/>
                </a:solidFill>
              </a:rPr>
              <a:t>Цінності як критерії прийняття рішень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2400" b="1" dirty="0">
              <a:solidFill>
                <a:prstClr val="black"/>
              </a:solidFill>
            </a:endParaRPr>
          </a:p>
          <a:p>
            <a:pPr lvl="1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2400" b="1" dirty="0" err="1">
                <a:solidFill>
                  <a:prstClr val="black"/>
                </a:solidFill>
              </a:rPr>
              <a:t>Цінності</a:t>
            </a:r>
            <a:r>
              <a:rPr lang="ru-RU" sz="2400" b="1" dirty="0">
                <a:solidFill>
                  <a:prstClr val="black"/>
                </a:solidFill>
              </a:rPr>
              <a:t> ЗАВЖДИ </a:t>
            </a:r>
            <a:r>
              <a:rPr lang="ru-RU" sz="2400" b="1" dirty="0" err="1">
                <a:solidFill>
                  <a:prstClr val="black"/>
                </a:solidFill>
              </a:rPr>
              <a:t>проходять</a:t>
            </a:r>
            <a:r>
              <a:rPr lang="ru-RU" sz="2400" b="1" dirty="0">
                <a:solidFill>
                  <a:prstClr val="black"/>
                </a:solidFill>
              </a:rPr>
              <a:t> горнило </a:t>
            </a:r>
            <a:r>
              <a:rPr lang="ru-RU" sz="2400" b="1" dirty="0" err="1">
                <a:solidFill>
                  <a:prstClr val="black"/>
                </a:solidFill>
              </a:rPr>
              <a:t>випробувань</a:t>
            </a:r>
            <a:r>
              <a:rPr lang="ru-RU" sz="2400" b="1" dirty="0">
                <a:solidFill>
                  <a:prstClr val="black"/>
                </a:solidFill>
              </a:rPr>
              <a:t>!</a:t>
            </a:r>
            <a:endParaRPr lang="uk-UA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439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7645" y="207391"/>
            <a:ext cx="11133056" cy="961534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chemeClr val="bg1"/>
                </a:solidFill>
              </a:rPr>
              <a:t>Чому японські діти одягали маски ще до пандемії </a:t>
            </a:r>
            <a:endParaRPr lang="uk-UA" sz="2800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443060" y="1065229"/>
            <a:ext cx="5033913" cy="367645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chemeClr val="bg1"/>
                </a:solidFill>
              </a:rPr>
              <a:t>Не про </a:t>
            </a:r>
            <a:r>
              <a:rPr lang="ru-RU" dirty="0" smtClean="0">
                <a:solidFill>
                  <a:schemeClr val="bg1"/>
                </a:solidFill>
              </a:rPr>
              <a:t>COVID-19. </a:t>
            </a:r>
            <a:r>
              <a:rPr lang="ru-RU" dirty="0">
                <a:solidFill>
                  <a:schemeClr val="bg1"/>
                </a:solidFill>
              </a:rPr>
              <a:t>Про </a:t>
            </a:r>
            <a:r>
              <a:rPr lang="ru-RU" dirty="0" err="1">
                <a:solidFill>
                  <a:schemeClr val="bg1"/>
                </a:solidFill>
              </a:rPr>
              <a:t>цінності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35671" y="1630838"/>
            <a:ext cx="5816337" cy="3808429"/>
          </a:xfrm>
        </p:spPr>
        <p:txBody>
          <a:bodyPr>
            <a:no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Носіння </a:t>
            </a:r>
            <a:r>
              <a:rPr lang="uk-UA" sz="2000" b="1" dirty="0">
                <a:solidFill>
                  <a:schemeClr val="bg1"/>
                </a:solidFill>
              </a:rPr>
              <a:t>маски </a:t>
            </a:r>
            <a:r>
              <a:rPr lang="uk-UA" sz="2000" b="1" dirty="0" smtClean="0">
                <a:solidFill>
                  <a:schemeClr val="bg1"/>
                </a:solidFill>
              </a:rPr>
              <a:t>(так, щоб </a:t>
            </a:r>
            <a:r>
              <a:rPr lang="uk-UA" sz="2000" b="1" dirty="0">
                <a:solidFill>
                  <a:schemeClr val="bg1"/>
                </a:solidFill>
              </a:rPr>
              <a:t>закривала рот і ніс, а не на лобі чи </a:t>
            </a:r>
            <a:r>
              <a:rPr lang="uk-UA" sz="2000" b="1" dirty="0" smtClean="0">
                <a:solidFill>
                  <a:schemeClr val="bg1"/>
                </a:solidFill>
              </a:rPr>
              <a:t>підборідді для імітації носіння) </a:t>
            </a:r>
            <a:r>
              <a:rPr lang="uk-UA" sz="2000" b="1" dirty="0">
                <a:solidFill>
                  <a:schemeClr val="bg1"/>
                </a:solidFill>
              </a:rPr>
              <a:t>в громадських місцях - це </a:t>
            </a:r>
            <a:r>
              <a:rPr lang="uk-UA" sz="2000" b="1" dirty="0" smtClean="0">
                <a:solidFill>
                  <a:schemeClr val="bg1"/>
                </a:solidFill>
              </a:rPr>
              <a:t>повага. </a:t>
            </a:r>
          </a:p>
          <a:p>
            <a:r>
              <a:rPr lang="uk-UA" sz="2000" b="1" dirty="0" smtClean="0">
                <a:solidFill>
                  <a:schemeClr val="bg1"/>
                </a:solidFill>
              </a:rPr>
              <a:t>Повага </a:t>
            </a:r>
            <a:r>
              <a:rPr lang="uk-UA" sz="2000" b="1" dirty="0">
                <a:solidFill>
                  <a:schemeClr val="bg1"/>
                </a:solidFill>
              </a:rPr>
              <a:t>до чужого життя і здоров'я.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r>
              <a:rPr lang="uk-UA" sz="2000" b="1" dirty="0" smtClean="0">
                <a:solidFill>
                  <a:schemeClr val="bg1"/>
                </a:solidFill>
              </a:rPr>
              <a:t>Це </a:t>
            </a:r>
            <a:r>
              <a:rPr lang="uk-UA" sz="2000" b="1" dirty="0">
                <a:solidFill>
                  <a:schemeClr val="bg1"/>
                </a:solidFill>
              </a:rPr>
              <a:t>ознака, що </a:t>
            </a:r>
            <a:r>
              <a:rPr lang="uk-UA" sz="2000" b="1" dirty="0" smtClean="0">
                <a:solidFill>
                  <a:schemeClr val="bg1"/>
                </a:solidFill>
              </a:rPr>
              <a:t>ви не байдужий до </a:t>
            </a:r>
            <a:r>
              <a:rPr lang="uk-UA" sz="2000" b="1" dirty="0">
                <a:solidFill>
                  <a:schemeClr val="bg1"/>
                </a:solidFill>
              </a:rPr>
              <a:t>тих, хто поруч.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r>
              <a:rPr lang="uk-UA" sz="2000" b="1" dirty="0" smtClean="0">
                <a:solidFill>
                  <a:schemeClr val="bg1"/>
                </a:solidFill>
              </a:rPr>
              <a:t>Це елементарна турбота </a:t>
            </a:r>
            <a:r>
              <a:rPr lang="uk-UA" sz="2000" b="1" dirty="0">
                <a:solidFill>
                  <a:schemeClr val="bg1"/>
                </a:solidFill>
              </a:rPr>
              <a:t>про ближнього.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r>
              <a:rPr lang="uk-UA" sz="2000" b="1" dirty="0" smtClean="0">
                <a:solidFill>
                  <a:schemeClr val="bg1"/>
                </a:solidFill>
              </a:rPr>
              <a:t> Це розуміння того, що </a:t>
            </a:r>
            <a:r>
              <a:rPr lang="uk-UA" sz="2000" b="1" dirty="0">
                <a:solidFill>
                  <a:schemeClr val="bg1"/>
                </a:solidFill>
              </a:rPr>
              <a:t>в</a:t>
            </a:r>
            <a:r>
              <a:rPr lang="uk-UA" sz="2000" b="1" dirty="0" smtClean="0">
                <a:solidFill>
                  <a:schemeClr val="bg1"/>
                </a:solidFill>
              </a:rPr>
              <a:t>ід вашої поведінки залежить </a:t>
            </a:r>
            <a:r>
              <a:rPr lang="uk-UA" sz="2000" b="1" dirty="0">
                <a:solidFill>
                  <a:schemeClr val="bg1"/>
                </a:solidFill>
              </a:rPr>
              <a:t>не лише ваше життя.</a:t>
            </a:r>
          </a:p>
          <a:p>
            <a:r>
              <a:rPr lang="uk-UA" sz="2000" b="1" dirty="0" smtClean="0">
                <a:solidFill>
                  <a:schemeClr val="bg1"/>
                </a:solidFill>
              </a:rPr>
              <a:t>      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5" r="9199"/>
          <a:stretch/>
        </p:blipFill>
        <p:spPr bwMode="auto">
          <a:xfrm>
            <a:off x="6249973" y="1264076"/>
            <a:ext cx="4760536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5" t="-1" r="10655" b="-2135"/>
          <a:stretch/>
        </p:blipFill>
        <p:spPr bwMode="auto">
          <a:xfrm>
            <a:off x="9033577" y="3921552"/>
            <a:ext cx="3158423" cy="3035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14400" y="5373278"/>
            <a:ext cx="71737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uk-UA" sz="3600" b="1" dirty="0">
                <a:solidFill>
                  <a:prstClr val="black"/>
                </a:solidFill>
              </a:rPr>
              <a:t>Життя - найвища цінність!</a:t>
            </a:r>
          </a:p>
        </p:txBody>
      </p:sp>
    </p:spTree>
    <p:extLst>
      <p:ext uri="{BB962C8B-B14F-4D97-AF65-F5344CB8AC3E}">
        <p14:creationId xmlns:p14="http://schemas.microsoft.com/office/powerpoint/2010/main" val="1787518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42" y="160256"/>
            <a:ext cx="11312165" cy="1357459"/>
          </a:xfrm>
        </p:spPr>
        <p:txBody>
          <a:bodyPr>
            <a:normAutofit/>
          </a:bodyPr>
          <a:lstStyle/>
          <a:p>
            <a:r>
              <a:rPr lang="ru-RU" sz="3200" dirty="0" err="1">
                <a:solidFill>
                  <a:schemeClr val="bg1"/>
                </a:solidFill>
              </a:rPr>
              <a:t>жодна</a:t>
            </a:r>
            <a:r>
              <a:rPr lang="ru-RU" sz="3200" dirty="0">
                <a:solidFill>
                  <a:schemeClr val="bg1"/>
                </a:solidFill>
              </a:rPr>
              <a:t> з вершин не </a:t>
            </a:r>
            <a:r>
              <a:rPr lang="ru-RU" sz="3200" dirty="0" err="1">
                <a:solidFill>
                  <a:schemeClr val="bg1"/>
                </a:solidFill>
              </a:rPr>
              <a:t>вартує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людського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життя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188536" y="1828800"/>
            <a:ext cx="5552388" cy="443060"/>
          </a:xfrm>
        </p:spPr>
        <p:txBody>
          <a:bodyPr>
            <a:normAutofit fontScale="92500" lnSpcReduction="20000"/>
          </a:bodyPr>
          <a:lstStyle/>
          <a:p>
            <a:r>
              <a:rPr lang="uk-UA" dirty="0">
                <a:solidFill>
                  <a:schemeClr val="bg1"/>
                </a:solidFill>
              </a:rPr>
              <a:t>Між вершиною і чужим життям: </a:t>
            </a:r>
          </a:p>
          <a:p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48791" y="2073897"/>
            <a:ext cx="6994689" cy="3920503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24-річний </a:t>
            </a:r>
            <a:r>
              <a:rPr lang="uk-UA" b="1" dirty="0" err="1">
                <a:solidFill>
                  <a:schemeClr val="bg1"/>
                </a:solidFill>
              </a:rPr>
              <a:t>ізраїльскии</a:t>
            </a:r>
            <a:r>
              <a:rPr lang="uk-UA" b="1" dirty="0">
                <a:solidFill>
                  <a:schemeClr val="bg1"/>
                </a:solidFill>
              </a:rPr>
              <a:t>̆ альпініст Надав </a:t>
            </a:r>
            <a:r>
              <a:rPr lang="uk-UA" b="1" dirty="0" err="1">
                <a:solidFill>
                  <a:schemeClr val="bg1"/>
                </a:solidFill>
              </a:rPr>
              <a:t>Бен-Йегуда</a:t>
            </a:r>
            <a:r>
              <a:rPr lang="uk-UA" b="1" dirty="0">
                <a:solidFill>
                  <a:schemeClr val="bg1"/>
                </a:solidFill>
              </a:rPr>
              <a:t>, який знаходився на віддалі 300 метрів від вершини Евересту, повернувся, щоб врятувати турецького альпініста </a:t>
            </a:r>
            <a:r>
              <a:rPr lang="uk-UA" b="1" dirty="0" err="1">
                <a:solidFill>
                  <a:schemeClr val="bg1"/>
                </a:solidFill>
              </a:rPr>
              <a:t>Айдина</a:t>
            </a:r>
            <a:r>
              <a:rPr lang="uk-UA" b="1" dirty="0">
                <a:solidFill>
                  <a:schemeClr val="bg1"/>
                </a:solidFill>
              </a:rPr>
              <a:t> </a:t>
            </a:r>
            <a:r>
              <a:rPr lang="uk-UA" b="1" dirty="0" err="1">
                <a:solidFill>
                  <a:schemeClr val="bg1"/>
                </a:solidFill>
              </a:rPr>
              <a:t>Ірмака</a:t>
            </a:r>
            <a:r>
              <a:rPr lang="uk-UA" b="1" dirty="0">
                <a:solidFill>
                  <a:schemeClr val="bg1"/>
                </a:solidFill>
              </a:rPr>
              <a:t>.</a:t>
            </a:r>
          </a:p>
          <a:p>
            <a:endParaRPr lang="uk-UA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172" y="1378375"/>
            <a:ext cx="4042143" cy="270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172" y="4004391"/>
            <a:ext cx="4042143" cy="255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327" y="4035809"/>
            <a:ext cx="3472845" cy="2520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229" y="4035809"/>
            <a:ext cx="2910098" cy="256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102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670" y="254524"/>
            <a:ext cx="7522591" cy="122548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А </a:t>
            </a:r>
            <a:r>
              <a:rPr lang="ru-RU" dirty="0" err="1">
                <a:solidFill>
                  <a:schemeClr val="bg1"/>
                </a:solidFill>
              </a:rPr>
              <a:t>які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цінності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власниці</a:t>
            </a:r>
            <a:r>
              <a:rPr lang="ru-RU" dirty="0">
                <a:solidFill>
                  <a:schemeClr val="bg1"/>
                </a:solidFill>
              </a:rPr>
              <a:t>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err="1">
                <a:solidFill>
                  <a:schemeClr val="bg1"/>
                </a:solidFill>
              </a:rPr>
              <a:t>прозорого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кабінету</a:t>
            </a:r>
            <a:r>
              <a:rPr lang="ru-RU" dirty="0">
                <a:solidFill>
                  <a:schemeClr val="bg1"/>
                </a:solidFill>
              </a:rPr>
              <a:t> директора?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14779" y="1131216"/>
            <a:ext cx="7202079" cy="4863184"/>
          </a:xfrm>
        </p:spPr>
        <p:txBody>
          <a:bodyPr/>
          <a:lstStyle/>
          <a:p>
            <a:pPr lvl="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ru-RU" dirty="0">
                <a:solidFill>
                  <a:prstClr val="black"/>
                </a:solidFill>
              </a:rPr>
              <a:t>Дизайн </a:t>
            </a:r>
            <a:r>
              <a:rPr lang="ru-RU" dirty="0" err="1">
                <a:solidFill>
                  <a:prstClr val="black"/>
                </a:solidFill>
              </a:rPr>
              <a:t>кабінету</a:t>
            </a:r>
            <a:r>
              <a:rPr lang="ru-RU" dirty="0">
                <a:solidFill>
                  <a:prstClr val="black"/>
                </a:solidFill>
              </a:rPr>
              <a:t> директора - </a:t>
            </a:r>
            <a:r>
              <a:rPr lang="ru-RU" dirty="0" err="1">
                <a:solidFill>
                  <a:prstClr val="black"/>
                </a:solidFill>
              </a:rPr>
              <a:t>це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теж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спосіб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передати</a:t>
            </a:r>
            <a:r>
              <a:rPr lang="ru-RU" dirty="0">
                <a:solidFill>
                  <a:prstClr val="black"/>
                </a:solidFill>
              </a:rPr>
              <a:t>  </a:t>
            </a:r>
            <a:r>
              <a:rPr lang="ru-RU" dirty="0" err="1">
                <a:solidFill>
                  <a:prstClr val="black"/>
                </a:solidFill>
              </a:rPr>
              <a:t>певний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набір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сенсів</a:t>
            </a:r>
            <a:r>
              <a:rPr lang="ru-RU" dirty="0">
                <a:solidFill>
                  <a:prstClr val="black"/>
                </a:solidFill>
              </a:rPr>
              <a:t> та </a:t>
            </a:r>
            <a:r>
              <a:rPr lang="ru-RU" dirty="0" err="1">
                <a:solidFill>
                  <a:prstClr val="black"/>
                </a:solidFill>
              </a:rPr>
              <a:t>візуалізувати</a:t>
            </a:r>
            <a:r>
              <a:rPr lang="ru-RU" dirty="0">
                <a:solidFill>
                  <a:prstClr val="black"/>
                </a:solidFill>
              </a:rPr>
              <a:t> свою </a:t>
            </a:r>
            <a:r>
              <a:rPr lang="ru-RU" dirty="0" err="1">
                <a:solidFill>
                  <a:prstClr val="black"/>
                </a:solidFill>
              </a:rPr>
              <a:t>прихильність</a:t>
            </a:r>
            <a:r>
              <a:rPr lang="ru-RU" dirty="0">
                <a:solidFill>
                  <a:prstClr val="black"/>
                </a:solidFill>
              </a:rPr>
              <a:t> до тих </a:t>
            </a:r>
            <a:r>
              <a:rPr lang="ru-RU" dirty="0" err="1">
                <a:solidFill>
                  <a:prstClr val="black"/>
                </a:solidFill>
              </a:rPr>
              <a:t>яи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інших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цінностей</a:t>
            </a:r>
            <a:r>
              <a:rPr lang="ru-RU" dirty="0">
                <a:solidFill>
                  <a:prstClr val="black"/>
                </a:solidFill>
              </a:rPr>
              <a:t>.</a:t>
            </a:r>
            <a:endParaRPr lang="uk-UA" dirty="0">
              <a:solidFill>
                <a:prstClr val="black"/>
              </a:solidFill>
            </a:endParaRPr>
          </a:p>
          <a:p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803" y="2011363"/>
            <a:ext cx="6456362" cy="484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426085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212" y="0"/>
            <a:ext cx="4395788" cy="410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724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704" y="263951"/>
            <a:ext cx="10859680" cy="876692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ОСВІТа</a:t>
            </a:r>
            <a:r>
              <a:rPr lang="uk-UA" dirty="0" smtClean="0">
                <a:solidFill>
                  <a:schemeClr val="bg1"/>
                </a:solidFill>
              </a:rPr>
              <a:t>, </a:t>
            </a:r>
            <a:r>
              <a:rPr lang="uk-UA" dirty="0">
                <a:solidFill>
                  <a:schemeClr val="bg1"/>
                </a:solidFill>
              </a:rPr>
              <a:t>ЯКА ҐРУНТУЄТЬСЯ НА </a:t>
            </a:r>
            <a:r>
              <a:rPr lang="uk-UA" dirty="0" smtClean="0">
                <a:solidFill>
                  <a:schemeClr val="bg1"/>
                </a:solidFill>
              </a:rPr>
              <a:t>ЦІННОСТЯХ</a:t>
            </a:r>
            <a:br>
              <a:rPr lang="uk-UA" dirty="0" smtClean="0">
                <a:solidFill>
                  <a:schemeClr val="bg1"/>
                </a:solidFill>
              </a:rPr>
            </a:br>
            <a:r>
              <a:rPr lang="uk-UA" dirty="0" smtClean="0">
                <a:solidFill>
                  <a:schemeClr val="bg1"/>
                </a:solidFill>
              </a:rPr>
              <a:t>(</a:t>
            </a:r>
            <a:r>
              <a:rPr lang="en-US" dirty="0">
                <a:solidFill>
                  <a:schemeClr val="bg1"/>
                </a:solidFill>
              </a:rPr>
              <a:t>VALUES-BASED EDUCATION)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3315" y="4534292"/>
            <a:ext cx="632538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Нам </a:t>
            </a:r>
            <a:r>
              <a:rPr lang="ru-RU" sz="2000" b="1" dirty="0" err="1">
                <a:solidFill>
                  <a:schemeClr val="bg1"/>
                </a:solidFill>
              </a:rPr>
              <a:t>потрібна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освіта</a:t>
            </a:r>
            <a:r>
              <a:rPr lang="ru-RU" sz="2000" b="1" dirty="0">
                <a:solidFill>
                  <a:schemeClr val="bg1"/>
                </a:solidFill>
              </a:rPr>
              <a:t>, яка у </a:t>
            </a:r>
            <a:r>
              <a:rPr lang="ru-RU" sz="2000" b="1" dirty="0" err="1">
                <a:solidFill>
                  <a:schemeClr val="bg1"/>
                </a:solidFill>
              </a:rPr>
              <a:t>фокусі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уваги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тримає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внутрішні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цінності</a:t>
            </a:r>
            <a:r>
              <a:rPr lang="ru-RU" sz="2000" b="1" dirty="0">
                <a:solidFill>
                  <a:schemeClr val="bg1"/>
                </a:solidFill>
              </a:rPr>
              <a:t> та </a:t>
            </a:r>
            <a:r>
              <a:rPr lang="ru-RU" sz="2000" b="1" dirty="0" err="1">
                <a:solidFill>
                  <a:schemeClr val="bg1"/>
                </a:solidFill>
              </a:rPr>
              <a:t>навчає</a:t>
            </a:r>
            <a:r>
              <a:rPr lang="ru-RU" sz="2000" b="1" dirty="0">
                <a:solidFill>
                  <a:schemeClr val="bg1"/>
                </a:solidFill>
              </a:rPr>
              <a:t>, як стати хорошими </a:t>
            </a:r>
            <a:r>
              <a:rPr lang="ru-RU" sz="2000" b="1" dirty="0" smtClean="0">
                <a:solidFill>
                  <a:schemeClr val="bg1"/>
                </a:solidFill>
              </a:rPr>
              <a:t>людьми.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dirty="0" err="1">
                <a:solidFill>
                  <a:schemeClr val="bg1"/>
                </a:solidFill>
              </a:rPr>
              <a:t>Нобелівський</a:t>
            </a:r>
            <a:r>
              <a:rPr lang="ru-RU" dirty="0">
                <a:solidFill>
                  <a:schemeClr val="bg1"/>
                </a:solidFill>
              </a:rPr>
              <a:t> лауреат миру Далай-лама XIV</a:t>
            </a: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738" y="4021008"/>
            <a:ext cx="2487808" cy="2657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03075" y="1725105"/>
            <a:ext cx="52790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Не </a:t>
            </a:r>
            <a:r>
              <a:rPr lang="ru-RU" sz="2000" b="1" dirty="0" err="1">
                <a:solidFill>
                  <a:schemeClr val="bg1"/>
                </a:solidFill>
              </a:rPr>
              <a:t>навколо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винахідників</a:t>
            </a:r>
            <a:r>
              <a:rPr lang="ru-RU" sz="2000" b="1" dirty="0">
                <a:solidFill>
                  <a:schemeClr val="bg1"/>
                </a:solidFill>
              </a:rPr>
              <a:t> нового </a:t>
            </a:r>
            <a:r>
              <a:rPr lang="ru-RU" sz="2000" b="1" dirty="0" err="1">
                <a:solidFill>
                  <a:schemeClr val="bg1"/>
                </a:solidFill>
              </a:rPr>
              <a:t>галасу</a:t>
            </a:r>
            <a:r>
              <a:rPr lang="ru-RU" sz="2000" b="1" dirty="0">
                <a:solidFill>
                  <a:schemeClr val="bg1"/>
                </a:solidFill>
              </a:rPr>
              <a:t>, а </a:t>
            </a:r>
            <a:r>
              <a:rPr lang="ru-RU" sz="2000" b="1" dirty="0" err="1">
                <a:solidFill>
                  <a:schemeClr val="bg1"/>
                </a:solidFill>
              </a:rPr>
              <a:t>навколо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винахідників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нових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цінностей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обертається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світ</a:t>
            </a:r>
            <a:r>
              <a:rPr lang="ru-RU" sz="2000" b="1" dirty="0">
                <a:solidFill>
                  <a:schemeClr val="bg1"/>
                </a:solidFill>
              </a:rPr>
              <a:t>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                         </a:t>
            </a:r>
            <a:r>
              <a:rPr lang="ru-RU" dirty="0" err="1" smtClean="0">
                <a:solidFill>
                  <a:schemeClr val="bg1"/>
                </a:solidFill>
              </a:rPr>
              <a:t>Фрідріх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Ніцше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16" y="1529539"/>
            <a:ext cx="2469840" cy="2469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6526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7646" y="424206"/>
            <a:ext cx="7249212" cy="688157"/>
          </a:xfrm>
        </p:spPr>
        <p:txBody>
          <a:bodyPr>
            <a:noAutofit/>
          </a:bodyPr>
          <a:lstStyle/>
          <a:p>
            <a:r>
              <a:rPr lang="uk-UA" sz="2400" dirty="0">
                <a:solidFill>
                  <a:prstClr val="black"/>
                </a:solidFill>
              </a:rPr>
              <a:t>Як ви гадаєте, які цінності сповідує власник цього балкона</a:t>
            </a:r>
            <a:r>
              <a:rPr lang="uk-UA" sz="2400" dirty="0" smtClean="0">
                <a:solidFill>
                  <a:prstClr val="black"/>
                </a:solidFill>
              </a:rPr>
              <a:t>? </a:t>
            </a:r>
            <a:br>
              <a:rPr lang="uk-UA" sz="2400" dirty="0" smtClean="0">
                <a:solidFill>
                  <a:prstClr val="black"/>
                </a:solidFill>
              </a:rPr>
            </a:br>
            <a:r>
              <a:rPr lang="uk-UA" sz="2400" dirty="0" smtClean="0">
                <a:solidFill>
                  <a:prstClr val="black"/>
                </a:solidFill>
              </a:rPr>
              <a:t>А </a:t>
            </a:r>
            <a:r>
              <a:rPr lang="ru-RU" sz="2400" dirty="0" err="1" smtClean="0">
                <a:solidFill>
                  <a:prstClr val="black"/>
                </a:solidFill>
              </a:rPr>
              <a:t>працівники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сирної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smtClean="0">
                <a:solidFill>
                  <a:prstClr val="black"/>
                </a:solidFill>
              </a:rPr>
              <a:t>фабрики, </a:t>
            </a:r>
            <a:r>
              <a:rPr lang="ru-RU" sz="2400" dirty="0" err="1" smtClean="0">
                <a:solidFill>
                  <a:prstClr val="black"/>
                </a:solidFill>
              </a:rPr>
              <a:t>які</a:t>
            </a:r>
            <a:r>
              <a:rPr lang="ru-RU" sz="2400" dirty="0" smtClean="0">
                <a:solidFill>
                  <a:prstClr val="black"/>
                </a:solidFill>
              </a:rPr>
              <a:t>  </a:t>
            </a:r>
            <a:r>
              <a:rPr lang="ru-RU" sz="2400" dirty="0" err="1" smtClean="0">
                <a:solidFill>
                  <a:prstClr val="black"/>
                </a:solidFill>
              </a:rPr>
              <a:t>купаються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>
                <a:solidFill>
                  <a:prstClr val="black"/>
                </a:solidFill>
              </a:rPr>
              <a:t>у </a:t>
            </a:r>
            <a:r>
              <a:rPr lang="ru-RU" sz="2400" dirty="0" err="1" smtClean="0">
                <a:solidFill>
                  <a:prstClr val="black"/>
                </a:solidFill>
              </a:rPr>
              <a:t>молоці</a:t>
            </a:r>
            <a:r>
              <a:rPr lang="ru-RU" sz="2400" dirty="0" smtClean="0">
                <a:solidFill>
                  <a:prstClr val="black"/>
                </a:solidFill>
              </a:rPr>
              <a:t>?</a:t>
            </a:r>
            <a:endParaRPr lang="uk-UA" sz="2400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474" y="1017"/>
            <a:ext cx="4336526" cy="4217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683" y="1725104"/>
            <a:ext cx="6061436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uk-UA" sz="2000" b="1" dirty="0">
                <a:solidFill>
                  <a:prstClr val="black"/>
                </a:solidFill>
              </a:rPr>
              <a:t>А які цінності сповідує директорка школи, яка облаштувала свій «шикарний» кабінет у залі хореографії?</a:t>
            </a:r>
          </a:p>
          <a:p>
            <a:pPr marL="285750" lvl="0" indent="-285750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2000" b="1" dirty="0" err="1">
                <a:solidFill>
                  <a:prstClr val="black"/>
                </a:solidFill>
              </a:rPr>
              <a:t>Які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цінності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важливі</a:t>
            </a:r>
            <a:r>
              <a:rPr lang="ru-RU" sz="2000" b="1" dirty="0">
                <a:solidFill>
                  <a:prstClr val="black"/>
                </a:solidFill>
              </a:rPr>
              <a:t> для директора, </a:t>
            </a:r>
            <a:r>
              <a:rPr lang="ru-RU" sz="2000" b="1" dirty="0" err="1">
                <a:solidFill>
                  <a:prstClr val="black"/>
                </a:solidFill>
              </a:rPr>
              <a:t>який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щодня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обідає</a:t>
            </a:r>
            <a:r>
              <a:rPr lang="ru-RU" sz="2000" b="1" dirty="0">
                <a:solidFill>
                  <a:prstClr val="black"/>
                </a:solidFill>
              </a:rPr>
              <a:t> у </a:t>
            </a:r>
            <a:r>
              <a:rPr lang="ru-RU" sz="2000" b="1" dirty="0" err="1">
                <a:solidFill>
                  <a:prstClr val="black"/>
                </a:solidFill>
              </a:rPr>
              <a:t>шкільній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їдальні</a:t>
            </a:r>
            <a:r>
              <a:rPr lang="ru-RU" sz="2000" b="1" dirty="0">
                <a:solidFill>
                  <a:prstClr val="black"/>
                </a:solidFill>
              </a:rPr>
              <a:t> і </a:t>
            </a:r>
            <a:r>
              <a:rPr lang="ru-RU" sz="2000" b="1" dirty="0" err="1">
                <a:solidFill>
                  <a:prstClr val="black"/>
                </a:solidFill>
              </a:rPr>
              <a:t>їсть</a:t>
            </a:r>
            <a:r>
              <a:rPr lang="ru-RU" sz="2000" b="1" dirty="0">
                <a:solidFill>
                  <a:prstClr val="black"/>
                </a:solidFill>
              </a:rPr>
              <a:t> там, «те, </a:t>
            </a:r>
            <a:r>
              <a:rPr lang="ru-RU" sz="2000" b="1" dirty="0" err="1">
                <a:solidFill>
                  <a:prstClr val="black"/>
                </a:solidFill>
              </a:rPr>
              <a:t>що</a:t>
            </a:r>
            <a:r>
              <a:rPr lang="ru-RU" sz="2000" b="1" dirty="0">
                <a:solidFill>
                  <a:prstClr val="black"/>
                </a:solidFill>
              </a:rPr>
              <a:t> і </a:t>
            </a:r>
            <a:r>
              <a:rPr lang="ru-RU" sz="2000" b="1" dirty="0" err="1">
                <a:solidFill>
                  <a:prstClr val="black"/>
                </a:solidFill>
              </a:rPr>
              <a:t>всі</a:t>
            </a:r>
            <a:r>
              <a:rPr lang="ru-RU" sz="2000" b="1" dirty="0">
                <a:solidFill>
                  <a:prstClr val="black"/>
                </a:solidFill>
              </a:rPr>
              <a:t>»?! </a:t>
            </a:r>
          </a:p>
          <a:p>
            <a:pPr marL="285750" lvl="0" indent="-285750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prstClr val="black"/>
                </a:solidFill>
              </a:rPr>
              <a:t>А </a:t>
            </a:r>
            <a:r>
              <a:rPr lang="ru-RU" sz="2000" b="1" dirty="0" err="1">
                <a:solidFill>
                  <a:prstClr val="black"/>
                </a:solidFill>
              </a:rPr>
              <a:t>які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цінності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сповідує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директорка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школи</a:t>
            </a:r>
            <a:r>
              <a:rPr lang="ru-RU" sz="2000" b="1" dirty="0">
                <a:solidFill>
                  <a:prstClr val="black"/>
                </a:solidFill>
              </a:rPr>
              <a:t>, яка </a:t>
            </a:r>
            <a:r>
              <a:rPr lang="ru-RU" sz="2000" b="1" dirty="0" err="1">
                <a:solidFill>
                  <a:prstClr val="black"/>
                </a:solidFill>
              </a:rPr>
              <a:t>демостративно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обідає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лише</a:t>
            </a:r>
            <a:r>
              <a:rPr lang="ru-RU" sz="2000" b="1" dirty="0">
                <a:solidFill>
                  <a:prstClr val="black"/>
                </a:solidFill>
              </a:rPr>
              <a:t> у дорогому </a:t>
            </a:r>
            <a:r>
              <a:rPr lang="ru-RU" sz="2000" b="1" dirty="0" err="1">
                <a:solidFill>
                  <a:prstClr val="black"/>
                </a:solidFill>
              </a:rPr>
              <a:t>ресторані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поряд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зі</a:t>
            </a:r>
            <a:r>
              <a:rPr lang="ru-RU" sz="2000" b="1" dirty="0">
                <a:solidFill>
                  <a:prstClr val="black"/>
                </a:solidFill>
              </a:rPr>
              <a:t> школою разом </a:t>
            </a:r>
            <a:r>
              <a:rPr lang="ru-RU" sz="2000" b="1" dirty="0" err="1">
                <a:solidFill>
                  <a:prstClr val="black"/>
                </a:solidFill>
              </a:rPr>
              <a:t>із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улюбленою</a:t>
            </a:r>
            <a:r>
              <a:rPr lang="ru-RU" sz="2000" b="1" dirty="0">
                <a:solidFill>
                  <a:prstClr val="black"/>
                </a:solidFill>
              </a:rPr>
              <a:t> заступницею?</a:t>
            </a:r>
            <a:endParaRPr lang="uk-UA" sz="2000" b="1" dirty="0">
              <a:solidFill>
                <a:prstClr val="black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051" y="3365368"/>
            <a:ext cx="5238949" cy="3492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0560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6312" y="122548"/>
            <a:ext cx="5241303" cy="923827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.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069" y="0"/>
            <a:ext cx="5696932" cy="6861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19" y="-6350"/>
            <a:ext cx="5602288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904" y="6183983"/>
            <a:ext cx="3175705" cy="53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3111"/>
            <a:ext cx="2182812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8762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200" y="103696"/>
            <a:ext cx="8041064" cy="697582"/>
          </a:xfrm>
        </p:spPr>
        <p:txBody>
          <a:bodyPr/>
          <a:lstStyle/>
          <a:p>
            <a:r>
              <a:rPr lang="uk-UA" dirty="0">
                <a:solidFill>
                  <a:prstClr val="black"/>
                </a:solidFill>
              </a:rPr>
              <a:t>Ого!?</a:t>
            </a:r>
            <a:endParaRPr lang="uk-UA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714" y="271019"/>
            <a:ext cx="5254528" cy="632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888618"/>
            <a:ext cx="5310188" cy="470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308" y="5790300"/>
            <a:ext cx="5698814" cy="858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74218" cy="174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1655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05700" y="101601"/>
            <a:ext cx="4381500" cy="927100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три сходинки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3600" y="1422400"/>
            <a:ext cx="6591300" cy="4826000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Стадія 1</a:t>
            </a:r>
            <a:r>
              <a:rPr lang="uk-UA" sz="2400" dirty="0">
                <a:solidFill>
                  <a:schemeClr val="bg1"/>
                </a:solidFill>
              </a:rPr>
              <a:t>. Вибір загальних цінностей(вироблення спільного переліку цінностей).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Стадія 2</a:t>
            </a:r>
            <a:r>
              <a:rPr lang="uk-UA" sz="2400" dirty="0">
                <a:solidFill>
                  <a:schemeClr val="bg1"/>
                </a:solidFill>
              </a:rPr>
              <a:t>. Утвердження  загальних </a:t>
            </a:r>
            <a:r>
              <a:rPr lang="uk-UA" sz="2400" dirty="0" smtClean="0">
                <a:solidFill>
                  <a:schemeClr val="bg1"/>
                </a:solidFill>
              </a:rPr>
              <a:t>цінностей(викорінення </a:t>
            </a:r>
            <a:r>
              <a:rPr lang="uk-UA" sz="2400" dirty="0">
                <a:solidFill>
                  <a:schemeClr val="bg1"/>
                </a:solidFill>
              </a:rPr>
              <a:t>негативних стереотипів, </a:t>
            </a:r>
            <a:r>
              <a:rPr lang="uk-UA" sz="2400" dirty="0" smtClean="0">
                <a:solidFill>
                  <a:schemeClr val="bg1"/>
                </a:solidFill>
              </a:rPr>
              <a:t>утвердження адекватного </a:t>
            </a:r>
            <a:r>
              <a:rPr lang="uk-UA" sz="2400" dirty="0">
                <a:solidFill>
                  <a:schemeClr val="bg1"/>
                </a:solidFill>
              </a:rPr>
              <a:t>розуміння обраних загальних </a:t>
            </a:r>
            <a:r>
              <a:rPr lang="uk-UA" sz="2400" dirty="0" smtClean="0">
                <a:solidFill>
                  <a:schemeClr val="bg1"/>
                </a:solidFill>
              </a:rPr>
              <a:t>цінностей тощо</a:t>
            </a:r>
            <a:r>
              <a:rPr lang="uk-UA" sz="2400" dirty="0">
                <a:solidFill>
                  <a:schemeClr val="bg1"/>
                </a:solidFill>
              </a:rPr>
              <a:t>).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Стадія 3</a:t>
            </a:r>
            <a:r>
              <a:rPr lang="uk-UA" sz="2400" dirty="0">
                <a:solidFill>
                  <a:schemeClr val="bg1"/>
                </a:solidFill>
              </a:rPr>
              <a:t>. Впровадження управління заснованого на цінностях </a:t>
            </a:r>
            <a:r>
              <a:rPr lang="uk-UA" sz="2400" dirty="0" smtClean="0">
                <a:solidFill>
                  <a:schemeClr val="bg1"/>
                </a:solidFill>
              </a:rPr>
              <a:t>(прийняття </a:t>
            </a:r>
            <a:r>
              <a:rPr lang="uk-UA" sz="2400" dirty="0">
                <a:solidFill>
                  <a:schemeClr val="bg1"/>
                </a:solidFill>
              </a:rPr>
              <a:t>рішень на основі загальноприйнятих цінностей, усвідомлення кожним співробітником, що від нього і саме від нього залежить процес впровадження такого типу управління тощо).</a:t>
            </a:r>
          </a:p>
          <a:p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4098" name="Picture 2" descr="Ð ÐµÐ·ÑÐ»ÑÑÐ°Ñ Ð¿Ð¾ÑÑÐºÑ Ð·Ð¾Ð±ÑÐ°Ð¶ÐµÐ½Ñ Ð·Ð° Ð·Ð°Ð¿Ð¸ÑÐ¾Ð¼ &quot;ÑÑÐ¸ ÑÑÐ¾Ð´Ð¸Ð½ÐºÐ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932" y="1117600"/>
            <a:ext cx="3846068" cy="57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27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220" y="169683"/>
            <a:ext cx="11199042" cy="999241"/>
          </a:xfrm>
        </p:spPr>
        <p:txBody>
          <a:bodyPr>
            <a:normAutofit/>
          </a:bodyPr>
          <a:lstStyle/>
          <a:p>
            <a:r>
              <a:rPr lang="uk-UA" sz="2800" dirty="0">
                <a:solidFill>
                  <a:prstClr val="black"/>
                </a:solidFill>
              </a:rPr>
              <a:t>Яка Головна цінність для колективу вашого закладу освіти?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927" y="3120271"/>
            <a:ext cx="543926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Важливо вибрати головну цінність, навколо якої ви обертатимуться й інші цінності.</a:t>
            </a:r>
          </a:p>
          <a:p>
            <a:endParaRPr lang="uk-UA" sz="2400" b="1" dirty="0">
              <a:solidFill>
                <a:schemeClr val="bg1"/>
              </a:solidFill>
            </a:endParaRPr>
          </a:p>
          <a:p>
            <a:r>
              <a:rPr lang="uk-UA" sz="2400" b="1" dirty="0">
                <a:solidFill>
                  <a:schemeClr val="bg1"/>
                </a:solidFill>
              </a:rPr>
              <a:t>У гімназії, </a:t>
            </a:r>
            <a:r>
              <a:rPr lang="uk-UA" sz="2400" b="1" dirty="0" smtClean="0">
                <a:solidFill>
                  <a:schemeClr val="bg1"/>
                </a:solidFill>
              </a:rPr>
              <a:t>в якій </a:t>
            </a:r>
            <a:r>
              <a:rPr lang="uk-UA" sz="2400" b="1" dirty="0">
                <a:solidFill>
                  <a:schemeClr val="bg1"/>
                </a:solidFill>
              </a:rPr>
              <a:t>я працював директором головною цінністю була свобода!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2502" y="904973"/>
            <a:ext cx="78053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chemeClr val="bg1"/>
                </a:solidFill>
              </a:rPr>
              <a:t>Основна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цінність</a:t>
            </a:r>
            <a:r>
              <a:rPr lang="ru-RU" sz="2800" b="1" dirty="0">
                <a:solidFill>
                  <a:schemeClr val="bg1"/>
                </a:solidFill>
              </a:rPr>
              <a:t> - </a:t>
            </a:r>
            <a:r>
              <a:rPr lang="ru-RU" sz="2800" b="1" dirty="0" err="1">
                <a:solidFill>
                  <a:schemeClr val="bg1"/>
                </a:solidFill>
              </a:rPr>
              <a:t>це</a:t>
            </a:r>
            <a:r>
              <a:rPr lang="ru-RU" sz="2800" b="1" dirty="0">
                <a:solidFill>
                  <a:schemeClr val="bg1"/>
                </a:solidFill>
              </a:rPr>
              <a:t> принцип, </a:t>
            </a:r>
            <a:r>
              <a:rPr lang="ru-RU" sz="2800" b="1" dirty="0" err="1">
                <a:solidFill>
                  <a:schemeClr val="bg1"/>
                </a:solidFill>
              </a:rPr>
              <a:t>яким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ніколи</a:t>
            </a:r>
            <a:r>
              <a:rPr lang="ru-RU" sz="2800" b="1" dirty="0">
                <a:solidFill>
                  <a:schemeClr val="bg1"/>
                </a:solidFill>
              </a:rPr>
              <a:t> не </a:t>
            </a:r>
            <a:r>
              <a:rPr lang="ru-RU" sz="2800" b="1" dirty="0" err="1">
                <a:solidFill>
                  <a:schemeClr val="bg1"/>
                </a:solidFill>
              </a:rPr>
              <a:t>пожертвуєте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  <a:r>
              <a:rPr lang="ru-RU" sz="2800" b="1" dirty="0" err="1">
                <a:solidFill>
                  <a:schemeClr val="bg1"/>
                </a:solidFill>
              </a:rPr>
              <a:t>незалежно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від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ситуації</a:t>
            </a:r>
            <a:r>
              <a:rPr lang="ru-RU" sz="28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895" y="2099820"/>
            <a:ext cx="4157221" cy="446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4889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386498"/>
            <a:ext cx="8459788" cy="744717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Коли головна  </a:t>
            </a:r>
            <a:r>
              <a:rPr lang="uk-UA" dirty="0">
                <a:solidFill>
                  <a:schemeClr val="bg1"/>
                </a:solidFill>
              </a:rPr>
              <a:t>цінність - </a:t>
            </a:r>
            <a:r>
              <a:rPr lang="uk-UA" dirty="0" smtClean="0">
                <a:solidFill>
                  <a:schemeClr val="bg1"/>
                </a:solidFill>
              </a:rPr>
              <a:t>свобода</a:t>
            </a:r>
            <a:r>
              <a:rPr lang="uk-UA" dirty="0">
                <a:solidFill>
                  <a:schemeClr val="bg1"/>
                </a:solidFill>
              </a:rPr>
              <a:t/>
            </a:r>
            <a:br>
              <a:rPr lang="uk-UA" dirty="0">
                <a:solidFill>
                  <a:schemeClr val="bg1"/>
                </a:solidFill>
              </a:rPr>
            </a:b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7963" y="1065229"/>
            <a:ext cx="6419653" cy="536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uk-UA" sz="2400" b="1" dirty="0">
                <a:solidFill>
                  <a:prstClr val="black"/>
                </a:solidFill>
              </a:rPr>
              <a:t>Цінності ініціаторів створення гімназії </a:t>
            </a:r>
            <a:endParaRPr lang="uk-UA" sz="2400" b="1" dirty="0" smtClean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uk-UA" sz="2400" b="1" dirty="0" smtClean="0">
                <a:solidFill>
                  <a:prstClr val="black"/>
                </a:solidFill>
              </a:rPr>
              <a:t>та </a:t>
            </a:r>
            <a:r>
              <a:rPr lang="uk-UA" sz="2400" b="1" dirty="0">
                <a:solidFill>
                  <a:prstClr val="black"/>
                </a:solidFill>
              </a:rPr>
              <a:t>її </a:t>
            </a:r>
            <a:r>
              <a:rPr lang="uk-UA" sz="2400" b="1" dirty="0" smtClean="0">
                <a:solidFill>
                  <a:prstClr val="black"/>
                </a:solidFill>
              </a:rPr>
              <a:t>колективу.</a:t>
            </a:r>
            <a:endParaRPr lang="uk-UA" sz="2400" b="1" dirty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uk-UA" sz="2400" dirty="0">
                <a:solidFill>
                  <a:prstClr val="black"/>
                </a:solidFill>
              </a:rPr>
              <a:t>Головна  цінність - </a:t>
            </a:r>
            <a:r>
              <a:rPr lang="uk-UA" sz="2400" b="1" dirty="0">
                <a:solidFill>
                  <a:prstClr val="black"/>
                </a:solidFill>
              </a:rPr>
              <a:t>свобода!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uk-UA" sz="2400" dirty="0">
                <a:solidFill>
                  <a:prstClr val="black"/>
                </a:solidFill>
              </a:rPr>
              <a:t>Навколо «Сонця Свободи» обертались: </a:t>
            </a:r>
          </a:p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uk-UA" sz="2400" b="1" dirty="0">
                <a:solidFill>
                  <a:prstClr val="black"/>
                </a:solidFill>
              </a:rPr>
              <a:t>Повага до індивідуальності, </a:t>
            </a:r>
          </a:p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uk-UA" sz="2400" b="1" dirty="0">
                <a:solidFill>
                  <a:prstClr val="black"/>
                </a:solidFill>
              </a:rPr>
              <a:t>Пошанування </a:t>
            </a:r>
            <a:r>
              <a:rPr lang="uk-UA" sz="2400" b="1" dirty="0" smtClean="0">
                <a:solidFill>
                  <a:prstClr val="black"/>
                </a:solidFill>
              </a:rPr>
              <a:t>різноманітності (</a:t>
            </a:r>
            <a:r>
              <a:rPr lang="uk-UA" sz="2400" b="1" dirty="0" err="1">
                <a:solidFill>
                  <a:prstClr val="black"/>
                </a:solidFill>
              </a:rPr>
              <a:t>інакшості</a:t>
            </a:r>
            <a:r>
              <a:rPr lang="uk-UA" sz="2400" b="1" dirty="0">
                <a:solidFill>
                  <a:prstClr val="black"/>
                </a:solidFill>
              </a:rPr>
              <a:t>), </a:t>
            </a:r>
          </a:p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uk-UA" sz="2400" b="1" dirty="0">
                <a:solidFill>
                  <a:prstClr val="black"/>
                </a:solidFill>
              </a:rPr>
              <a:t>Прагнення підсилювати радість пізнання, </a:t>
            </a:r>
          </a:p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uk-UA" sz="2400" b="1" dirty="0">
                <a:solidFill>
                  <a:prstClr val="black"/>
                </a:solidFill>
              </a:rPr>
              <a:t>Відкритість до змін,</a:t>
            </a:r>
          </a:p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uk-UA" sz="2400" b="1" dirty="0">
                <a:solidFill>
                  <a:prstClr val="black"/>
                </a:solidFill>
              </a:rPr>
              <a:t> Курс на партнерство </a:t>
            </a:r>
            <a:r>
              <a:rPr lang="uk-UA" sz="2400" b="1" dirty="0" smtClean="0">
                <a:solidFill>
                  <a:prstClr val="black"/>
                </a:solidFill>
              </a:rPr>
              <a:t>по горизонталі</a:t>
            </a:r>
            <a:endParaRPr lang="uk-UA" sz="2400" b="1" dirty="0">
              <a:solidFill>
                <a:prstClr val="black"/>
              </a:solidFill>
            </a:endParaRPr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916" y="1957884"/>
            <a:ext cx="5639289" cy="31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30869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386500"/>
            <a:ext cx="10759929" cy="895545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Якщо головна  </a:t>
            </a:r>
            <a:r>
              <a:rPr lang="uk-UA" dirty="0">
                <a:solidFill>
                  <a:schemeClr val="bg1"/>
                </a:solidFill>
              </a:rPr>
              <a:t>цінність - свобода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3060" y="2055043"/>
            <a:ext cx="6447934" cy="179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2400" b="1" i="1" dirty="0">
                <a:solidFill>
                  <a:prstClr val="black"/>
                </a:solidFill>
                <a:latin typeface="Bookman Old Style" panose="02050604050505020204" pitchFamily="18" charset="0"/>
              </a:rPr>
              <a:t>Лише той </a:t>
            </a:r>
            <a:r>
              <a:rPr lang="ru-RU" sz="2400" b="1" i="1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гідний</a:t>
            </a:r>
            <a:r>
              <a:rPr lang="ru-RU" sz="2400" b="1" i="1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i="1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життя</a:t>
            </a:r>
            <a:r>
              <a:rPr lang="ru-RU" sz="2400" b="1" i="1" dirty="0">
                <a:solidFill>
                  <a:prstClr val="black"/>
                </a:solidFill>
                <a:latin typeface="Bookman Old Style" panose="02050604050505020204" pitchFamily="18" charset="0"/>
              </a:rPr>
              <a:t> та </a:t>
            </a:r>
            <a:r>
              <a:rPr lang="ru-RU" sz="2400" b="1" i="1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свободи</a:t>
            </a:r>
            <a:r>
              <a:rPr lang="ru-RU" sz="2400" b="1" i="1" dirty="0">
                <a:solidFill>
                  <a:prstClr val="black"/>
                </a:solidFill>
                <a:latin typeface="Bookman Old Style" panose="02050604050505020204" pitchFamily="18" charset="0"/>
              </a:rPr>
              <a:t>,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2400" b="1" i="1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i="1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Хто</a:t>
            </a:r>
            <a:r>
              <a:rPr lang="ru-RU" sz="2400" b="1" i="1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i="1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кожен</a:t>
            </a:r>
            <a:r>
              <a:rPr lang="ru-RU" sz="2400" b="1" i="1" dirty="0">
                <a:solidFill>
                  <a:prstClr val="black"/>
                </a:solidFill>
                <a:latin typeface="Bookman Old Style" panose="02050604050505020204" pitchFamily="18" charset="0"/>
              </a:rPr>
              <a:t> день </a:t>
            </a:r>
            <a:r>
              <a:rPr lang="ru-RU" sz="2400" b="1" i="1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іде</a:t>
            </a:r>
            <a:r>
              <a:rPr lang="ru-RU" sz="2400" b="1" i="1" dirty="0">
                <a:solidFill>
                  <a:prstClr val="black"/>
                </a:solidFill>
                <a:latin typeface="Bookman Old Style" panose="02050604050505020204" pitchFamily="18" charset="0"/>
              </a:rPr>
              <a:t> за них у </a:t>
            </a:r>
            <a:r>
              <a:rPr lang="ru-RU" sz="2400" b="1" i="1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бій</a:t>
            </a:r>
            <a:r>
              <a:rPr lang="ru-RU" sz="2400" b="1" i="1" dirty="0">
                <a:solidFill>
                  <a:prstClr val="black"/>
                </a:solidFill>
                <a:latin typeface="Bookman Old Style" panose="02050604050505020204" pitchFamily="18" charset="0"/>
              </a:rPr>
              <a:t>.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uk-UA" sz="2000" dirty="0">
                <a:solidFill>
                  <a:prstClr val="black"/>
                </a:solidFill>
              </a:rPr>
              <a:t>         </a:t>
            </a:r>
            <a:r>
              <a:rPr lang="uk-UA" sz="2000" dirty="0" smtClean="0">
                <a:solidFill>
                  <a:prstClr val="black"/>
                </a:solidFill>
              </a:rPr>
              <a:t>Йоганн </a:t>
            </a:r>
            <a:r>
              <a:rPr lang="uk-UA" sz="2000" dirty="0">
                <a:solidFill>
                  <a:prstClr val="black"/>
                </a:solidFill>
              </a:rPr>
              <a:t>Вольфганг Гете “Фауст”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994" y="1661271"/>
            <a:ext cx="4825585" cy="3191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3060" y="5213023"/>
            <a:ext cx="114629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І </a:t>
            </a:r>
            <a:r>
              <a:rPr lang="ru-RU" sz="2400" b="1" dirty="0" err="1">
                <a:solidFill>
                  <a:schemeClr val="bg1"/>
                </a:solidFill>
              </a:rPr>
              <a:t>це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мали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бачити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щодня</a:t>
            </a:r>
            <a:r>
              <a:rPr lang="ru-RU" sz="2400" b="1" dirty="0">
                <a:solidFill>
                  <a:schemeClr val="bg1"/>
                </a:solidFill>
              </a:rPr>
              <a:t>! </a:t>
            </a:r>
            <a:r>
              <a:rPr lang="ru-RU" sz="2400" b="1" dirty="0" err="1" smtClean="0">
                <a:solidFill>
                  <a:schemeClr val="bg1"/>
                </a:solidFill>
              </a:rPr>
              <a:t>Бачити</a:t>
            </a:r>
            <a:r>
              <a:rPr lang="ru-RU" sz="2400" b="1" dirty="0" smtClean="0">
                <a:solidFill>
                  <a:schemeClr val="bg1"/>
                </a:solidFill>
              </a:rPr>
              <a:t>, як </a:t>
            </a:r>
            <a:r>
              <a:rPr lang="ru-RU" sz="2400" b="1" dirty="0">
                <a:solidFill>
                  <a:schemeClr val="bg1"/>
                </a:solidFill>
              </a:rPr>
              <a:t>директор </a:t>
            </a:r>
            <a:r>
              <a:rPr lang="ru-RU" sz="2400" b="1" dirty="0" err="1">
                <a:solidFill>
                  <a:schemeClr val="bg1"/>
                </a:solidFill>
              </a:rPr>
              <a:t>гімназії</a:t>
            </a:r>
            <a:r>
              <a:rPr lang="ru-RU" sz="2400" b="1" dirty="0">
                <a:solidFill>
                  <a:schemeClr val="bg1"/>
                </a:solidFill>
              </a:rPr>
              <a:t> не </a:t>
            </a:r>
            <a:r>
              <a:rPr lang="ru-RU" sz="2400" b="1" dirty="0" err="1">
                <a:solidFill>
                  <a:schemeClr val="bg1"/>
                </a:solidFill>
              </a:rPr>
              <a:t>боїться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боронити</a:t>
            </a:r>
            <a:r>
              <a:rPr lang="ru-RU" sz="2400" b="1" dirty="0">
                <a:solidFill>
                  <a:schemeClr val="bg1"/>
                </a:solidFill>
              </a:rPr>
              <a:t> свободу </a:t>
            </a:r>
            <a:r>
              <a:rPr lang="ru-RU" sz="2400" b="1" dirty="0" err="1">
                <a:solidFill>
                  <a:schemeClr val="bg1"/>
                </a:solidFill>
              </a:rPr>
              <a:t>творити</a:t>
            </a:r>
            <a:r>
              <a:rPr lang="ru-RU" sz="2400" b="1" dirty="0">
                <a:solidFill>
                  <a:schemeClr val="bg1"/>
                </a:solidFill>
              </a:rPr>
              <a:t> й </a:t>
            </a:r>
            <a:r>
              <a:rPr lang="ru-RU" sz="2400" b="1" dirty="0" err="1">
                <a:solidFill>
                  <a:schemeClr val="bg1"/>
                </a:solidFill>
              </a:rPr>
              <a:t>витворяти</a:t>
            </a:r>
            <a:r>
              <a:rPr lang="ru-RU" sz="2400" b="1" dirty="0">
                <a:solidFill>
                  <a:schemeClr val="bg1"/>
                </a:solidFill>
              </a:rPr>
              <a:t> попри те, </a:t>
            </a:r>
            <a:r>
              <a:rPr lang="ru-RU" sz="2400" b="1" dirty="0" err="1">
                <a:solidFill>
                  <a:schemeClr val="bg1"/>
                </a:solidFill>
              </a:rPr>
              <a:t>що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наштовхується</a:t>
            </a:r>
            <a:r>
              <a:rPr lang="ru-RU" sz="2400" b="1" dirty="0">
                <a:solidFill>
                  <a:schemeClr val="bg1"/>
                </a:solidFill>
              </a:rPr>
              <a:t> на </a:t>
            </a:r>
            <a:r>
              <a:rPr lang="ru-RU" sz="2400" b="1" dirty="0" err="1">
                <a:solidFill>
                  <a:schemeClr val="bg1"/>
                </a:solidFill>
              </a:rPr>
              <a:t>невдоволення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освітянських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начальників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ретроградів</a:t>
            </a:r>
            <a:r>
              <a:rPr lang="ru-RU" sz="2400" b="1" dirty="0">
                <a:solidFill>
                  <a:schemeClr val="bg1"/>
                </a:solidFill>
              </a:rPr>
              <a:t> і </a:t>
            </a:r>
            <a:r>
              <a:rPr lang="ru-RU" sz="2400" b="1" dirty="0" err="1">
                <a:solidFill>
                  <a:schemeClr val="bg1"/>
                </a:solidFill>
              </a:rPr>
              <a:t>заздрісників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76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245098"/>
            <a:ext cx="10778783" cy="876692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Цінності</a:t>
            </a:r>
            <a:r>
              <a:rPr lang="ru-RU" dirty="0">
                <a:solidFill>
                  <a:schemeClr val="bg1"/>
                </a:solidFill>
              </a:rPr>
              <a:t> як основа </a:t>
            </a:r>
            <a:r>
              <a:rPr lang="ru-RU" dirty="0" err="1">
                <a:solidFill>
                  <a:schemeClr val="bg1"/>
                </a:solidFill>
              </a:rPr>
              <a:t>організаційної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культури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183" y="1889569"/>
            <a:ext cx="5287962" cy="326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7390" y="1338606"/>
            <a:ext cx="623111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2000" b="1" dirty="0" err="1">
                <a:solidFill>
                  <a:prstClr val="black"/>
                </a:solidFill>
              </a:rPr>
              <a:t>Основні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цінності</a:t>
            </a:r>
            <a:r>
              <a:rPr lang="ru-RU" sz="2000" b="1" dirty="0">
                <a:solidFill>
                  <a:prstClr val="black"/>
                </a:solidFill>
              </a:rPr>
              <a:t> - </a:t>
            </a:r>
            <a:r>
              <a:rPr lang="ru-RU" sz="2000" b="1" dirty="0" err="1">
                <a:solidFill>
                  <a:prstClr val="black"/>
                </a:solidFill>
              </a:rPr>
              <a:t>це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принципи</a:t>
            </a:r>
            <a:r>
              <a:rPr lang="ru-RU" sz="2000" b="1" dirty="0">
                <a:solidFill>
                  <a:prstClr val="black"/>
                </a:solidFill>
              </a:rPr>
              <a:t>, за </a:t>
            </a:r>
            <a:r>
              <a:rPr lang="ru-RU" sz="2000" b="1" dirty="0" err="1">
                <a:solidFill>
                  <a:prstClr val="black"/>
                </a:solidFill>
              </a:rPr>
              <a:t>якими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працює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організація</a:t>
            </a:r>
            <a:r>
              <a:rPr lang="ru-RU" sz="2000" b="1" dirty="0">
                <a:solidFill>
                  <a:prstClr val="black"/>
                </a:solidFill>
              </a:rPr>
              <a:t>.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2000" b="1" dirty="0" err="1">
                <a:solidFill>
                  <a:prstClr val="black"/>
                </a:solidFill>
              </a:rPr>
              <a:t>Переконання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розділяють</a:t>
            </a:r>
            <a:r>
              <a:rPr lang="ru-RU" sz="2000" b="1" dirty="0">
                <a:solidFill>
                  <a:prstClr val="black"/>
                </a:solidFill>
              </a:rPr>
              <a:t> нас, а </a:t>
            </a:r>
            <a:r>
              <a:rPr lang="ru-RU" sz="2000" b="1" dirty="0" err="1">
                <a:solidFill>
                  <a:prstClr val="black"/>
                </a:solidFill>
              </a:rPr>
              <a:t>цінності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об’єднують</a:t>
            </a:r>
            <a:r>
              <a:rPr lang="ru-RU" sz="2000" b="1" dirty="0">
                <a:solidFill>
                  <a:prstClr val="black"/>
                </a:solidFill>
              </a:rPr>
              <a:t>.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uk-UA" sz="2000" dirty="0">
                <a:solidFill>
                  <a:prstClr val="black"/>
                </a:solidFill>
              </a:rPr>
              <a:t>Спільноти — це групи людей, яких об'єднують цінності чи ідеї. 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uk-UA" sz="2000" dirty="0">
                <a:solidFill>
                  <a:prstClr val="black"/>
                </a:solidFill>
              </a:rPr>
              <a:t>Тож, саме пошук і культивування спільних цінностей є передумовою для появи готовності діяти разом заради прогресу освіти у нашій громаді. 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2000" dirty="0">
              <a:solidFill>
                <a:prstClr val="black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90" y="5571991"/>
            <a:ext cx="11833781" cy="106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8604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282805"/>
            <a:ext cx="10939038" cy="791852"/>
          </a:xfrm>
        </p:spPr>
        <p:txBody>
          <a:bodyPr/>
          <a:lstStyle/>
          <a:p>
            <a:r>
              <a:rPr lang="uk-UA" dirty="0">
                <a:solidFill>
                  <a:prstClr val="black"/>
                </a:solidFill>
              </a:rPr>
              <a:t>Не просто задекларувати цінності</a:t>
            </a:r>
            <a:endParaRPr lang="uk-UA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037" y="1150523"/>
            <a:ext cx="8929462" cy="4250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0449" y="5684363"/>
            <a:ext cx="107559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prstClr val="black"/>
                </a:solidFill>
              </a:rPr>
              <a:t>Лише </a:t>
            </a:r>
            <a:r>
              <a:rPr lang="ru-RU" sz="2800" b="1" dirty="0" err="1">
                <a:solidFill>
                  <a:prstClr val="black"/>
                </a:solidFill>
              </a:rPr>
              <a:t>задекларовані</a:t>
            </a:r>
            <a:r>
              <a:rPr lang="ru-RU" sz="2800" b="1" dirty="0">
                <a:solidFill>
                  <a:prstClr val="black"/>
                </a:solidFill>
              </a:rPr>
              <a:t> </a:t>
            </a:r>
            <a:r>
              <a:rPr lang="ru-RU" sz="2800" b="1" dirty="0" err="1">
                <a:solidFill>
                  <a:prstClr val="black"/>
                </a:solidFill>
              </a:rPr>
              <a:t>цінності</a:t>
            </a:r>
            <a:r>
              <a:rPr lang="ru-RU" sz="2800" b="1" dirty="0">
                <a:solidFill>
                  <a:prstClr val="black"/>
                </a:solidFill>
              </a:rPr>
              <a:t>, </a:t>
            </a:r>
            <a:r>
              <a:rPr lang="ru-RU" sz="2800" b="1" dirty="0" err="1">
                <a:solidFill>
                  <a:prstClr val="black"/>
                </a:solidFill>
              </a:rPr>
              <a:t>які</a:t>
            </a:r>
            <a:r>
              <a:rPr lang="ru-RU" sz="2800" b="1" dirty="0">
                <a:solidFill>
                  <a:prstClr val="black"/>
                </a:solidFill>
              </a:rPr>
              <a:t> не </a:t>
            </a:r>
            <a:r>
              <a:rPr lang="ru-RU" sz="2800" b="1" dirty="0" err="1">
                <a:solidFill>
                  <a:prstClr val="black"/>
                </a:solidFill>
              </a:rPr>
              <a:t>узгоджені</a:t>
            </a:r>
            <a:r>
              <a:rPr lang="ru-RU" sz="2800" b="1" dirty="0">
                <a:solidFill>
                  <a:prstClr val="black"/>
                </a:solidFill>
              </a:rPr>
              <a:t> з </a:t>
            </a:r>
            <a:r>
              <a:rPr lang="ru-RU" sz="2800" b="1" dirty="0" err="1">
                <a:solidFill>
                  <a:prstClr val="black"/>
                </a:solidFill>
              </a:rPr>
              <a:t>діями</a:t>
            </a:r>
            <a:r>
              <a:rPr lang="ru-RU" sz="2800" b="1" dirty="0">
                <a:solidFill>
                  <a:prstClr val="black"/>
                </a:solidFill>
              </a:rPr>
              <a:t>, </a:t>
            </a:r>
            <a:r>
              <a:rPr lang="ru-RU" sz="2800" b="1" dirty="0" err="1">
                <a:solidFill>
                  <a:prstClr val="black"/>
                </a:solidFill>
              </a:rPr>
              <a:t>приносять</a:t>
            </a:r>
            <a:r>
              <a:rPr lang="ru-RU" sz="2800" b="1" dirty="0">
                <a:solidFill>
                  <a:prstClr val="black"/>
                </a:solidFill>
              </a:rPr>
              <a:t> </a:t>
            </a:r>
            <a:r>
              <a:rPr lang="ru-RU" sz="2800" b="1" dirty="0" err="1">
                <a:solidFill>
                  <a:prstClr val="black"/>
                </a:solidFill>
              </a:rPr>
              <a:t>більше</a:t>
            </a:r>
            <a:r>
              <a:rPr lang="ru-RU" sz="2800" b="1" dirty="0">
                <a:solidFill>
                  <a:prstClr val="black"/>
                </a:solidFill>
              </a:rPr>
              <a:t> </a:t>
            </a:r>
            <a:r>
              <a:rPr lang="ru-RU" sz="2800" b="1" dirty="0" err="1">
                <a:solidFill>
                  <a:prstClr val="black"/>
                </a:solidFill>
              </a:rPr>
              <a:t>шкоди</a:t>
            </a:r>
            <a:r>
              <a:rPr lang="ru-RU" sz="2800" b="1" dirty="0">
                <a:solidFill>
                  <a:prstClr val="black"/>
                </a:solidFill>
              </a:rPr>
              <a:t>, </a:t>
            </a:r>
            <a:r>
              <a:rPr lang="ru-RU" sz="2800" b="1" dirty="0" err="1">
                <a:solidFill>
                  <a:prstClr val="black"/>
                </a:solidFill>
              </a:rPr>
              <a:t>ніж</a:t>
            </a:r>
            <a:r>
              <a:rPr lang="ru-RU" sz="2800" b="1" dirty="0">
                <a:solidFill>
                  <a:prstClr val="black"/>
                </a:solidFill>
              </a:rPr>
              <a:t> </a:t>
            </a:r>
            <a:r>
              <a:rPr lang="ru-RU" sz="2800" b="1" dirty="0" err="1">
                <a:solidFill>
                  <a:prstClr val="black"/>
                </a:solidFill>
              </a:rPr>
              <a:t>користі</a:t>
            </a:r>
            <a:r>
              <a:rPr lang="ru-RU" sz="2800" b="1" dirty="0">
                <a:solidFill>
                  <a:prstClr val="black"/>
                </a:solidFill>
              </a:rPr>
              <a:t>.</a:t>
            </a:r>
            <a:endParaRPr lang="uk-UA" sz="2800" b="1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17615" y="3638746"/>
            <a:ext cx="39026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chemeClr val="bg1"/>
                </a:solidFill>
              </a:rPr>
              <a:t>Це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цінності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r>
              <a:rPr lang="ru-RU" b="1" dirty="0" err="1">
                <a:solidFill>
                  <a:schemeClr val="bg1"/>
                </a:solidFill>
              </a:rPr>
              <a:t>які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найчастіше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декларують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заклади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освіти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823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633" y="160256"/>
            <a:ext cx="11274458" cy="1036947"/>
          </a:xfrm>
        </p:spPr>
        <p:txBody>
          <a:bodyPr>
            <a:normAutofit fontScale="90000"/>
          </a:bodyPr>
          <a:lstStyle/>
          <a:p>
            <a:r>
              <a:rPr lang="uk-UA" sz="3200" dirty="0">
                <a:solidFill>
                  <a:prstClr val="black"/>
                </a:solidFill>
              </a:rPr>
              <a:t>Задекларовані цінності </a:t>
            </a:r>
            <a:r>
              <a:rPr lang="en-US" sz="3200" dirty="0">
                <a:solidFill>
                  <a:prstClr val="black"/>
                </a:solidFill>
              </a:rPr>
              <a:t>vs </a:t>
            </a:r>
            <a:r>
              <a:rPr lang="uk-UA" sz="3200" dirty="0">
                <a:solidFill>
                  <a:prstClr val="black"/>
                </a:solidFill>
              </a:rPr>
              <a:t>цінностей</a:t>
            </a:r>
            <a:r>
              <a:rPr lang="uk-UA" sz="3200" dirty="0" smtClean="0">
                <a:solidFill>
                  <a:prstClr val="black"/>
                </a:solidFill>
              </a:rPr>
              <a:t>,</a:t>
            </a:r>
            <a:br>
              <a:rPr lang="uk-UA" sz="3200" dirty="0" smtClean="0">
                <a:solidFill>
                  <a:prstClr val="black"/>
                </a:solidFill>
              </a:rPr>
            </a:br>
            <a:r>
              <a:rPr lang="uk-UA" sz="3200" dirty="0" smtClean="0">
                <a:solidFill>
                  <a:prstClr val="black"/>
                </a:solidFill>
              </a:rPr>
              <a:t> </a:t>
            </a:r>
            <a:r>
              <a:rPr lang="uk-UA" sz="3200" dirty="0">
                <a:solidFill>
                  <a:prstClr val="black"/>
                </a:solidFill>
              </a:rPr>
              <a:t>яким реально слідують</a:t>
            </a:r>
            <a:endParaRPr lang="uk-UA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861" y="1394921"/>
            <a:ext cx="3870460" cy="382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4524" y="1461156"/>
            <a:ext cx="762628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uk-UA" sz="2000" b="1" dirty="0">
                <a:solidFill>
                  <a:prstClr val="black"/>
                </a:solidFill>
              </a:rPr>
              <a:t>Дуже  часто ми читаємо декларації закладів освіти про те, що вони є: </a:t>
            </a:r>
            <a:r>
              <a:rPr lang="uk-UA" sz="2000" b="1" dirty="0" err="1">
                <a:solidFill>
                  <a:prstClr val="black"/>
                </a:solidFill>
              </a:rPr>
              <a:t>дитиноцентрованими</a:t>
            </a:r>
            <a:r>
              <a:rPr lang="uk-UA" sz="2000" b="1" dirty="0">
                <a:solidFill>
                  <a:prstClr val="black"/>
                </a:solidFill>
              </a:rPr>
              <a:t>, інноваційними, гнучкими…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uk-UA" sz="2000" b="1" dirty="0">
                <a:solidFill>
                  <a:prstClr val="black"/>
                </a:solidFill>
              </a:rPr>
              <a:t>Але бачимо, що насправді вони демонструють прямо протилежну поведінку</a:t>
            </a:r>
            <a:r>
              <a:rPr lang="uk-UA" sz="2000" b="1" dirty="0" smtClean="0">
                <a:solidFill>
                  <a:prstClr val="black"/>
                </a:solidFill>
              </a:rPr>
              <a:t>.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 smtClean="0">
                <a:solidFill>
                  <a:prstClr val="black"/>
                </a:solidFill>
              </a:rPr>
              <a:t>Тож</a:t>
            </a:r>
            <a:r>
              <a:rPr lang="ru-RU" sz="2000" b="1" dirty="0">
                <a:solidFill>
                  <a:prstClr val="black"/>
                </a:solidFill>
              </a:rPr>
              <a:t>, у </a:t>
            </a:r>
            <a:r>
              <a:rPr lang="ru-RU" sz="2000" b="1" dirty="0" err="1">
                <a:solidFill>
                  <a:prstClr val="black"/>
                </a:solidFill>
              </a:rPr>
              <a:t>цьому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випадку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перелік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</a:rPr>
              <a:t>«</a:t>
            </a:r>
            <a:r>
              <a:rPr lang="ru-RU" sz="2000" b="1" dirty="0" err="1" smtClean="0">
                <a:solidFill>
                  <a:prstClr val="black"/>
                </a:solidFill>
              </a:rPr>
              <a:t>бажаних</a:t>
            </a:r>
            <a:r>
              <a:rPr lang="ru-RU" sz="2000" b="1" dirty="0" smtClean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цінностей</a:t>
            </a:r>
            <a:r>
              <a:rPr lang="ru-RU" sz="2000" b="1" dirty="0">
                <a:solidFill>
                  <a:prstClr val="black"/>
                </a:solidFill>
              </a:rPr>
              <a:t>» </a:t>
            </a:r>
            <a:r>
              <a:rPr lang="ru-RU" sz="2000" b="1" dirty="0" err="1" smtClean="0">
                <a:solidFill>
                  <a:prstClr val="black"/>
                </a:solidFill>
              </a:rPr>
              <a:t>лише</a:t>
            </a:r>
            <a:r>
              <a:rPr lang="ru-RU" sz="2000" b="1" dirty="0" smtClean="0">
                <a:solidFill>
                  <a:prstClr val="black"/>
                </a:solidFill>
              </a:rPr>
              <a:t> </a:t>
            </a:r>
            <a:r>
              <a:rPr lang="ru-RU" sz="2000" b="1" dirty="0" err="1" smtClean="0">
                <a:solidFill>
                  <a:prstClr val="black"/>
                </a:solidFill>
              </a:rPr>
              <a:t>вказує</a:t>
            </a:r>
            <a:r>
              <a:rPr lang="ru-RU" sz="2000" b="1" dirty="0" smtClean="0">
                <a:solidFill>
                  <a:prstClr val="black"/>
                </a:solidFill>
              </a:rPr>
              <a:t> на </a:t>
            </a:r>
            <a:r>
              <a:rPr lang="ru-RU" sz="2000" b="1" dirty="0">
                <a:solidFill>
                  <a:prstClr val="black"/>
                </a:solidFill>
              </a:rPr>
              <a:t>те, </a:t>
            </a:r>
            <a:r>
              <a:rPr lang="ru-RU" sz="2000" b="1" dirty="0" err="1" smtClean="0">
                <a:solidFill>
                  <a:prstClr val="black"/>
                </a:solidFill>
              </a:rPr>
              <a:t>якими</a:t>
            </a:r>
            <a:r>
              <a:rPr lang="ru-RU" sz="2000" b="1" dirty="0" smtClean="0">
                <a:solidFill>
                  <a:prstClr val="black"/>
                </a:solidFill>
              </a:rPr>
              <a:t> </a:t>
            </a:r>
            <a:r>
              <a:rPr lang="ru-RU" sz="2000" b="1" dirty="0">
                <a:solidFill>
                  <a:prstClr val="black"/>
                </a:solidFill>
              </a:rPr>
              <a:t>вони </a:t>
            </a:r>
            <a:r>
              <a:rPr lang="ru-RU" sz="2000" b="1" dirty="0" err="1" smtClean="0">
                <a:solidFill>
                  <a:prstClr val="black"/>
                </a:solidFill>
              </a:rPr>
              <a:t>мріяли</a:t>
            </a:r>
            <a:r>
              <a:rPr lang="ru-RU" sz="2000" b="1" dirty="0" smtClean="0">
                <a:solidFill>
                  <a:prstClr val="black"/>
                </a:solidFill>
              </a:rPr>
              <a:t> бути, але не стали.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uk-UA" sz="2000" b="1" dirty="0" smtClean="0">
                <a:solidFill>
                  <a:prstClr val="black"/>
                </a:solidFill>
              </a:rPr>
              <a:t>У </a:t>
            </a:r>
            <a:r>
              <a:rPr lang="uk-UA" sz="2000" b="1" dirty="0">
                <a:solidFill>
                  <a:prstClr val="black"/>
                </a:solidFill>
              </a:rPr>
              <a:t>цьому випадку організація каже своїм працівникам, що "цінності - це лише формальність!"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4525" y="4543720"/>
            <a:ext cx="70323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b="1" dirty="0" smtClean="0">
              <a:solidFill>
                <a:prstClr val="black"/>
              </a:solidFill>
            </a:endParaRPr>
          </a:p>
          <a:p>
            <a:pPr lvl="0"/>
            <a:r>
              <a:rPr lang="ru-RU" sz="2400" b="1" dirty="0" smtClean="0">
                <a:solidFill>
                  <a:prstClr val="black"/>
                </a:solidFill>
              </a:rPr>
              <a:t>Коли </a:t>
            </a:r>
            <a:r>
              <a:rPr lang="ru-RU" sz="2400" b="1" dirty="0" err="1">
                <a:solidFill>
                  <a:prstClr val="black"/>
                </a:solidFill>
              </a:rPr>
              <a:t>розрив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між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ідеальним</a:t>
            </a:r>
            <a:r>
              <a:rPr lang="ru-RU" sz="2400" b="1" dirty="0">
                <a:solidFill>
                  <a:prstClr val="black"/>
                </a:solidFill>
              </a:rPr>
              <a:t> і </a:t>
            </a:r>
            <a:r>
              <a:rPr lang="ru-RU" sz="2400" b="1" dirty="0" err="1">
                <a:solidFill>
                  <a:prstClr val="black"/>
                </a:solidFill>
              </a:rPr>
              <a:t>реальним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стає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занадто</a:t>
            </a:r>
            <a:r>
              <a:rPr lang="ru-RU" sz="2400" b="1" dirty="0">
                <a:solidFill>
                  <a:prstClr val="black"/>
                </a:solidFill>
              </a:rPr>
              <a:t> широким, система </a:t>
            </a:r>
            <a:r>
              <a:rPr lang="ru-RU" sz="2400" b="1" dirty="0" err="1">
                <a:solidFill>
                  <a:prstClr val="black"/>
                </a:solidFill>
              </a:rPr>
              <a:t>руйнується</a:t>
            </a:r>
            <a:r>
              <a:rPr lang="ru-RU" sz="2400" b="1" dirty="0">
                <a:solidFill>
                  <a:prstClr val="black"/>
                </a:solidFill>
              </a:rPr>
              <a:t>.</a:t>
            </a:r>
          </a:p>
          <a:p>
            <a:pPr lvl="0"/>
            <a:endParaRPr lang="ru-RU" b="1" dirty="0">
              <a:solidFill>
                <a:prstClr val="black"/>
              </a:solidFill>
            </a:endParaRPr>
          </a:p>
          <a:p>
            <a:pPr lvl="0"/>
            <a:r>
              <a:rPr lang="ru-RU" dirty="0">
                <a:solidFill>
                  <a:prstClr val="black"/>
                </a:solidFill>
              </a:rPr>
              <a:t>Барбара </a:t>
            </a:r>
            <a:r>
              <a:rPr lang="ru-RU" dirty="0" err="1">
                <a:solidFill>
                  <a:prstClr val="black"/>
                </a:solidFill>
              </a:rPr>
              <a:t>Тухман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err="1">
                <a:solidFill>
                  <a:prstClr val="black"/>
                </a:solidFill>
              </a:rPr>
              <a:t>американська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історикиня</a:t>
            </a:r>
            <a:r>
              <a:rPr lang="ru-RU" dirty="0">
                <a:solidFill>
                  <a:prstClr val="black"/>
                </a:solidFill>
              </a:rPr>
              <a:t> і </a:t>
            </a:r>
            <a:r>
              <a:rPr lang="ru-RU" dirty="0" err="1">
                <a:solidFill>
                  <a:prstClr val="black"/>
                </a:solidFill>
              </a:rPr>
              <a:t>письменниця</a:t>
            </a:r>
            <a:endParaRPr lang="uk-U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53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188536"/>
            <a:ext cx="11005026" cy="857839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В </a:t>
            </a:r>
            <a:r>
              <a:rPr lang="ru-RU" dirty="0" err="1">
                <a:solidFill>
                  <a:schemeClr val="bg1"/>
                </a:solidFill>
              </a:rPr>
              <a:t>основі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суспільного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розвитку</a:t>
            </a:r>
            <a:r>
              <a:rPr lang="ru-RU" dirty="0">
                <a:solidFill>
                  <a:schemeClr val="bg1"/>
                </a:solidFill>
              </a:rPr>
              <a:t> лежать </a:t>
            </a:r>
            <a:r>
              <a:rPr lang="ru-RU" dirty="0" err="1" smtClean="0">
                <a:solidFill>
                  <a:schemeClr val="bg1"/>
                </a:solidFill>
              </a:rPr>
              <a:t>цінності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0256" y="1998482"/>
            <a:ext cx="639137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Тому потрібен перехід </a:t>
            </a:r>
            <a:r>
              <a:rPr lang="uk-UA" sz="2400" b="1" dirty="0">
                <a:solidFill>
                  <a:schemeClr val="bg1"/>
                </a:solidFill>
              </a:rPr>
              <a:t>від </a:t>
            </a:r>
            <a:r>
              <a:rPr lang="uk-UA" sz="2400" b="1" dirty="0" smtClean="0">
                <a:solidFill>
                  <a:schemeClr val="bg1"/>
                </a:solidFill>
              </a:rPr>
              <a:t>освіти, яка сфокусована </a:t>
            </a:r>
            <a:r>
              <a:rPr lang="uk-UA" sz="2400" b="1" dirty="0">
                <a:solidFill>
                  <a:schemeClr val="bg1"/>
                </a:solidFill>
              </a:rPr>
              <a:t>на зовнішніх факторах (таких, як статус чи стандартизовані тести) до </a:t>
            </a:r>
            <a:r>
              <a:rPr lang="uk-UA" sz="2400" b="1" dirty="0" smtClean="0">
                <a:solidFill>
                  <a:schemeClr val="bg1"/>
                </a:solidFill>
              </a:rPr>
              <a:t>освіти, яка акцентує увагу </a:t>
            </a:r>
            <a:r>
              <a:rPr lang="uk-UA" sz="2400" b="1" dirty="0">
                <a:solidFill>
                  <a:schemeClr val="bg1"/>
                </a:solidFill>
              </a:rPr>
              <a:t>на таких «внутрішніх факторах», як цінності, розвиток талантів і </a:t>
            </a:r>
            <a:r>
              <a:rPr lang="uk-UA" sz="2400" b="1" dirty="0" smtClean="0">
                <a:solidFill>
                  <a:schemeClr val="bg1"/>
                </a:solidFill>
              </a:rPr>
              <a:t>мотивація.</a:t>
            </a:r>
          </a:p>
          <a:p>
            <a:r>
              <a:rPr lang="uk-UA" sz="2400" b="1" dirty="0" smtClean="0">
                <a:solidFill>
                  <a:schemeClr val="bg1"/>
                </a:solidFill>
              </a:rPr>
              <a:t>Це </a:t>
            </a:r>
            <a:r>
              <a:rPr lang="uk-UA" sz="2400" b="1" dirty="0">
                <a:solidFill>
                  <a:schemeClr val="bg1"/>
                </a:solidFill>
              </a:rPr>
              <a:t>є чи не найяскравішою ознакою зміни парадигми освіти.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89435" y="5507134"/>
            <a:ext cx="97378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Знаменита фраза </a:t>
            </a:r>
            <a:r>
              <a:rPr lang="ru-RU" sz="2400" b="1" dirty="0" err="1">
                <a:solidFill>
                  <a:schemeClr val="bg1"/>
                </a:solidFill>
              </a:rPr>
              <a:t>щодо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засіву</a:t>
            </a:r>
            <a:r>
              <a:rPr lang="ru-RU" sz="2400" b="1" dirty="0">
                <a:solidFill>
                  <a:schemeClr val="bg1"/>
                </a:solidFill>
              </a:rPr>
              <a:t> «</a:t>
            </a:r>
            <a:r>
              <a:rPr lang="ru-RU" sz="2400" b="1" dirty="0" err="1">
                <a:solidFill>
                  <a:schemeClr val="bg1"/>
                </a:solidFill>
              </a:rPr>
              <a:t>розумного</a:t>
            </a:r>
            <a:r>
              <a:rPr lang="ru-RU" sz="2400" b="1" dirty="0">
                <a:solidFill>
                  <a:schemeClr val="bg1"/>
                </a:solidFill>
              </a:rPr>
              <a:t>, доброго, </a:t>
            </a:r>
            <a:r>
              <a:rPr lang="ru-RU" sz="2400" b="1" dirty="0" err="1">
                <a:solidFill>
                  <a:schemeClr val="bg1"/>
                </a:solidFill>
              </a:rPr>
              <a:t>вічного</a:t>
            </a:r>
            <a:r>
              <a:rPr lang="ru-RU" sz="2400" b="1" dirty="0">
                <a:solidFill>
                  <a:schemeClr val="bg1"/>
                </a:solidFill>
              </a:rPr>
              <a:t>» і </a:t>
            </a:r>
            <a:r>
              <a:rPr lang="ru-RU" sz="2400" b="1" dirty="0" err="1">
                <a:solidFill>
                  <a:schemeClr val="bg1"/>
                </a:solidFill>
              </a:rPr>
              <a:t>націлює</a:t>
            </a:r>
            <a:r>
              <a:rPr lang="ru-RU" sz="2400" b="1" dirty="0">
                <a:solidFill>
                  <a:schemeClr val="bg1"/>
                </a:solidFill>
              </a:rPr>
              <a:t> школу </a:t>
            </a:r>
            <a:r>
              <a:rPr lang="ru-RU" sz="2400" b="1" dirty="0" err="1">
                <a:solidFill>
                  <a:schemeClr val="bg1"/>
                </a:solidFill>
              </a:rPr>
              <a:t>саме</a:t>
            </a:r>
            <a:r>
              <a:rPr lang="ru-RU" sz="2400" b="1" dirty="0">
                <a:solidFill>
                  <a:schemeClr val="bg1"/>
                </a:solidFill>
              </a:rPr>
              <a:t> на </a:t>
            </a:r>
            <a:r>
              <a:rPr lang="ru-RU" sz="2400" b="1" dirty="0" err="1">
                <a:solidFill>
                  <a:schemeClr val="bg1"/>
                </a:solidFill>
              </a:rPr>
              <a:t>процес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здійснення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ціннісного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орієнтування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2355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" r="1774" b="2803"/>
          <a:stretch/>
        </p:blipFill>
        <p:spPr bwMode="auto">
          <a:xfrm>
            <a:off x="6795407" y="1517714"/>
            <a:ext cx="5396593" cy="3527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812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536" y="207390"/>
            <a:ext cx="6108569" cy="1121790"/>
          </a:xfrm>
        </p:spPr>
        <p:txBody>
          <a:bodyPr>
            <a:norm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</a:rPr>
              <a:t>матриця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результативності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>
                <a:solidFill>
                  <a:schemeClr val="bg1"/>
                </a:solidFill>
              </a:rPr>
              <a:t>та </a:t>
            </a:r>
            <a:r>
              <a:rPr lang="ru-RU" sz="2800" dirty="0" err="1" smtClean="0">
                <a:solidFill>
                  <a:schemeClr val="bg1"/>
                </a:solidFill>
              </a:rPr>
              <a:t>цінностей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uk-UA" sz="2800" dirty="0" smtClean="0">
                <a:solidFill>
                  <a:schemeClr val="bg1"/>
                </a:solidFill>
              </a:rPr>
              <a:t>Камерона </a:t>
            </a:r>
            <a:r>
              <a:rPr lang="uk-UA" sz="2800" dirty="0" err="1">
                <a:solidFill>
                  <a:schemeClr val="bg1"/>
                </a:solidFill>
              </a:rPr>
              <a:t>Сепа</a:t>
            </a:r>
            <a:endParaRPr lang="uk-UA" sz="2800" dirty="0">
              <a:solidFill>
                <a:schemeClr val="bg1"/>
              </a:solidFill>
            </a:endParaRP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" t="341" r="6028" b="5199"/>
          <a:stretch/>
        </p:blipFill>
        <p:spPr bwMode="auto">
          <a:xfrm>
            <a:off x="6451076" y="0"/>
            <a:ext cx="5740924" cy="5872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8792" y="1498862"/>
            <a:ext cx="562780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Доктор </a:t>
            </a:r>
            <a:r>
              <a:rPr lang="uk-UA" dirty="0">
                <a:solidFill>
                  <a:schemeClr val="bg1"/>
                </a:solidFill>
              </a:rPr>
              <a:t>Камерон </a:t>
            </a:r>
            <a:r>
              <a:rPr lang="uk-UA" dirty="0" err="1" smtClean="0">
                <a:solidFill>
                  <a:schemeClr val="bg1"/>
                </a:solidFill>
              </a:rPr>
              <a:t>Сепа</a:t>
            </a:r>
            <a:r>
              <a:rPr lang="uk-UA" dirty="0" smtClean="0">
                <a:solidFill>
                  <a:schemeClr val="bg1"/>
                </a:solidFill>
              </a:rPr>
              <a:t>(</a:t>
            </a:r>
            <a:r>
              <a:rPr lang="en-US" dirty="0">
                <a:solidFill>
                  <a:schemeClr val="bg1"/>
                </a:solidFill>
              </a:rPr>
              <a:t>Dr. Cameron </a:t>
            </a:r>
            <a:r>
              <a:rPr lang="en-US" dirty="0" err="1" smtClean="0">
                <a:solidFill>
                  <a:schemeClr val="bg1"/>
                </a:solidFill>
              </a:rPr>
              <a:t>Sepah</a:t>
            </a:r>
            <a:r>
              <a:rPr lang="uk-UA" dirty="0" smtClean="0">
                <a:solidFill>
                  <a:schemeClr val="bg1"/>
                </a:solidFill>
              </a:rPr>
              <a:t>) виділяє чотири типи співробітників: </a:t>
            </a:r>
          </a:p>
          <a:p>
            <a:endParaRPr lang="uk-UA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uk-UA" b="1" dirty="0" smtClean="0">
                <a:solidFill>
                  <a:schemeClr val="bg1"/>
                </a:solidFill>
              </a:rPr>
              <a:t>Некомпетентні поганці</a:t>
            </a:r>
            <a:r>
              <a:rPr lang="uk-UA" dirty="0" smtClean="0">
                <a:solidFill>
                  <a:schemeClr val="bg1"/>
                </a:solidFill>
              </a:rPr>
              <a:t>, яких </a:t>
            </a:r>
            <a:r>
              <a:rPr lang="ru-RU" dirty="0" err="1">
                <a:solidFill>
                  <a:schemeClr val="bg1"/>
                </a:solidFill>
              </a:rPr>
              <a:t>слід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виявляти</a:t>
            </a:r>
            <a:r>
              <a:rPr lang="ru-RU" dirty="0">
                <a:solidFill>
                  <a:schemeClr val="bg1"/>
                </a:solidFill>
              </a:rPr>
              <a:t> та </a:t>
            </a:r>
            <a:r>
              <a:rPr lang="ru-RU" dirty="0" err="1">
                <a:solidFill>
                  <a:schemeClr val="bg1"/>
                </a:solidFill>
              </a:rPr>
              <a:t>звільняти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якомога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швидше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AutoNum type="arabicPeriod"/>
            </a:pPr>
            <a:endParaRPr lang="ru-RU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ru-RU" b="1" dirty="0" err="1" smtClean="0">
                <a:solidFill>
                  <a:schemeClr val="bg1"/>
                </a:solidFill>
              </a:rPr>
              <a:t>Компетентні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поганці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яким</a:t>
            </a:r>
            <a:r>
              <a:rPr lang="ru-RU" dirty="0" smtClean="0">
                <a:solidFill>
                  <a:schemeClr val="bg1"/>
                </a:solidFill>
              </a:rPr>
              <a:t> треба </a:t>
            </a:r>
            <a:r>
              <a:rPr lang="ru-RU" dirty="0" err="1" smtClean="0">
                <a:solidFill>
                  <a:schemeClr val="bg1"/>
                </a:solidFill>
              </a:rPr>
              <a:t>дати</a:t>
            </a:r>
            <a:r>
              <a:rPr lang="ru-RU" dirty="0" smtClean="0">
                <a:solidFill>
                  <a:schemeClr val="bg1"/>
                </a:solidFill>
              </a:rPr>
              <a:t> шанс </a:t>
            </a:r>
            <a:r>
              <a:rPr lang="ru-RU" dirty="0" err="1" smtClean="0">
                <a:solidFill>
                  <a:schemeClr val="bg1"/>
                </a:solidFill>
              </a:rPr>
              <a:t>змінитися</a:t>
            </a:r>
            <a:r>
              <a:rPr lang="ru-RU" dirty="0" smtClean="0">
                <a:solidFill>
                  <a:schemeClr val="bg1"/>
                </a:solidFill>
              </a:rPr>
              <a:t> на </a:t>
            </a:r>
            <a:r>
              <a:rPr lang="ru-RU" dirty="0" err="1" smtClean="0">
                <a:solidFill>
                  <a:schemeClr val="bg1"/>
                </a:solidFill>
              </a:rPr>
              <a:t>краще</a:t>
            </a:r>
            <a:r>
              <a:rPr lang="ru-RU" dirty="0" smtClean="0">
                <a:solidFill>
                  <a:schemeClr val="bg1"/>
                </a:solidFill>
              </a:rPr>
              <a:t> («план </a:t>
            </a:r>
            <a:r>
              <a:rPr lang="ru-RU" dirty="0" err="1">
                <a:solidFill>
                  <a:schemeClr val="bg1"/>
                </a:solidFill>
              </a:rPr>
              <a:t>покращення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цінностей</a:t>
            </a:r>
            <a:r>
              <a:rPr lang="ru-RU" dirty="0" smtClean="0">
                <a:solidFill>
                  <a:schemeClr val="bg1"/>
                </a:solidFill>
              </a:rPr>
              <a:t>»).</a:t>
            </a:r>
          </a:p>
          <a:p>
            <a:pPr marL="342900" indent="-342900">
              <a:buAutoNum type="arabicPeriod"/>
            </a:pPr>
            <a:endParaRPr lang="ru-RU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ru-RU" b="1" dirty="0" err="1">
                <a:solidFill>
                  <a:schemeClr val="bg1"/>
                </a:solidFill>
              </a:rPr>
              <a:t>Некомпетентні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гарнюні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для </a:t>
            </a:r>
            <a:r>
              <a:rPr lang="ru-RU" dirty="0" err="1" smtClean="0">
                <a:solidFill>
                  <a:schemeClr val="bg1"/>
                </a:solidFill>
              </a:rPr>
              <a:t>яких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можна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спробувати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знайти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посаду, яка </a:t>
            </a:r>
            <a:r>
              <a:rPr lang="ru-RU" dirty="0" smtClean="0">
                <a:solidFill>
                  <a:schemeClr val="bg1"/>
                </a:solidFill>
              </a:rPr>
              <a:t>б </a:t>
            </a:r>
            <a:r>
              <a:rPr lang="ru-RU" dirty="0" err="1" smtClean="0">
                <a:solidFill>
                  <a:schemeClr val="bg1"/>
                </a:solidFill>
              </a:rPr>
              <a:t>відповідала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їхньому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професійному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рівню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AutoNum type="arabicPeriod"/>
            </a:pPr>
            <a:endParaRPr lang="ru-RU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ru-RU" b="1" dirty="0" err="1">
                <a:solidFill>
                  <a:schemeClr val="bg1"/>
                </a:solidFill>
              </a:rPr>
              <a:t>Компетентні</a:t>
            </a:r>
            <a:r>
              <a:rPr lang="ru-RU" b="1" dirty="0">
                <a:solidFill>
                  <a:schemeClr val="bg1"/>
                </a:solidFill>
              </a:rPr>
              <a:t>  </a:t>
            </a:r>
            <a:r>
              <a:rPr lang="ru-RU" b="1" dirty="0" err="1" smtClean="0">
                <a:solidFill>
                  <a:schemeClr val="bg1"/>
                </a:solidFill>
              </a:rPr>
              <a:t>гарнюні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Треба </a:t>
            </a:r>
            <a:r>
              <a:rPr lang="ru-RU" dirty="0" err="1" smtClean="0">
                <a:solidFill>
                  <a:schemeClr val="bg1"/>
                </a:solidFill>
              </a:rPr>
              <a:t>докласти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всіх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зусиль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щоб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залучити</a:t>
            </a:r>
            <a:r>
              <a:rPr lang="ru-RU" dirty="0">
                <a:solidFill>
                  <a:schemeClr val="bg1"/>
                </a:solidFill>
              </a:rPr>
              <a:t> та </a:t>
            </a:r>
            <a:r>
              <a:rPr lang="ru-RU" dirty="0" err="1">
                <a:solidFill>
                  <a:schemeClr val="bg1"/>
                </a:solidFill>
              </a:rPr>
              <a:t>утримати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їх</a:t>
            </a:r>
            <a:r>
              <a:rPr lang="ru-RU" dirty="0">
                <a:solidFill>
                  <a:schemeClr val="bg1"/>
                </a:solidFill>
              </a:rPr>
              <a:t>.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19654" y="6014319"/>
            <a:ext cx="567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</a:rPr>
              <a:t>Роль цінностей у кадровій політиці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39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938" y="320512"/>
            <a:ext cx="4996206" cy="1385740"/>
          </a:xfrm>
        </p:spPr>
        <p:txBody>
          <a:bodyPr/>
          <a:lstStyle/>
          <a:p>
            <a:r>
              <a:rPr lang="uk-UA" dirty="0">
                <a:solidFill>
                  <a:schemeClr val="bg1"/>
                </a:solidFill>
              </a:rPr>
              <a:t>Золоті ж слова...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136" y="233314"/>
            <a:ext cx="5874527" cy="649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8535" y="3864990"/>
            <a:ext cx="542984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Ігор</a:t>
            </a:r>
            <a:r>
              <a:rPr lang="ru-RU" dirty="0">
                <a:solidFill>
                  <a:schemeClr val="bg1"/>
                </a:solidFill>
              </a:rPr>
              <a:t> Котляр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От </a:t>
            </a:r>
            <a:r>
              <a:rPr lang="ru-RU" sz="2400" b="1" dirty="0" err="1">
                <a:solidFill>
                  <a:schemeClr val="bg1"/>
                </a:solidFill>
              </a:rPr>
              <a:t>чому</a:t>
            </a:r>
            <a:r>
              <a:rPr lang="ru-RU" sz="2400" b="1" dirty="0">
                <a:solidFill>
                  <a:schemeClr val="bg1"/>
                </a:solidFill>
              </a:rPr>
              <a:t> коли вони при посадах то </a:t>
            </a:r>
            <a:r>
              <a:rPr lang="ru-RU" sz="2400" b="1" dirty="0" err="1">
                <a:solidFill>
                  <a:schemeClr val="bg1"/>
                </a:solidFill>
              </a:rPr>
              <a:t>несуть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таку</a:t>
            </a:r>
            <a:r>
              <a:rPr lang="ru-RU" sz="2400" b="1" dirty="0">
                <a:solidFill>
                  <a:schemeClr val="bg1"/>
                </a:solidFill>
              </a:rPr>
              <a:t> пургу, </a:t>
            </a:r>
            <a:r>
              <a:rPr lang="ru-RU" sz="2400" b="1" dirty="0" err="1">
                <a:solidFill>
                  <a:schemeClr val="bg1"/>
                </a:solidFill>
              </a:rPr>
              <a:t>що</a:t>
            </a:r>
            <a:r>
              <a:rPr lang="ru-RU" sz="2400" b="1" dirty="0">
                <a:solidFill>
                  <a:schemeClr val="bg1"/>
                </a:solidFill>
              </a:rPr>
              <a:t> на </a:t>
            </a:r>
            <a:r>
              <a:rPr lang="ru-RU" sz="2400" b="1" dirty="0" err="1">
                <a:solidFill>
                  <a:schemeClr val="bg1"/>
                </a:solidFill>
              </a:rPr>
              <a:t>здорову</a:t>
            </a:r>
            <a:r>
              <a:rPr lang="ru-RU" sz="2400" b="1" dirty="0">
                <a:solidFill>
                  <a:schemeClr val="bg1"/>
                </a:solidFill>
              </a:rPr>
              <a:t> голову не </a:t>
            </a:r>
            <a:r>
              <a:rPr lang="ru-RU" sz="2400" b="1" dirty="0" err="1">
                <a:solidFill>
                  <a:schemeClr val="bg1"/>
                </a:solidFill>
              </a:rPr>
              <a:t>налазить</a:t>
            </a:r>
            <a:r>
              <a:rPr lang="ru-RU" sz="2400" b="1" dirty="0">
                <a:solidFill>
                  <a:schemeClr val="bg1"/>
                </a:solidFill>
              </a:rPr>
              <a:t>, але як </a:t>
            </a:r>
            <a:r>
              <a:rPr lang="ru-RU" sz="2400" b="1" dirty="0" err="1">
                <a:solidFill>
                  <a:schemeClr val="bg1"/>
                </a:solidFill>
              </a:rPr>
              <a:t>тільки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їх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попруть</a:t>
            </a:r>
            <a:r>
              <a:rPr lang="ru-RU" sz="2400" b="1" dirty="0">
                <a:solidFill>
                  <a:schemeClr val="bg1"/>
                </a:solidFill>
              </a:rPr>
              <a:t> то </a:t>
            </a:r>
            <a:r>
              <a:rPr lang="ru-RU" sz="2400" b="1" dirty="0" err="1">
                <a:solidFill>
                  <a:schemeClr val="bg1"/>
                </a:solidFill>
              </a:rPr>
              <a:t>відразу</a:t>
            </a:r>
            <a:r>
              <a:rPr lang="ru-RU" sz="2400" b="1" dirty="0">
                <a:solidFill>
                  <a:schemeClr val="bg1"/>
                </a:solidFill>
              </a:rPr>
              <a:t> "</a:t>
            </a:r>
            <a:r>
              <a:rPr lang="ru-RU" sz="2400" b="1" dirty="0" err="1">
                <a:solidFill>
                  <a:schemeClr val="bg1"/>
                </a:solidFill>
              </a:rPr>
              <a:t>зцілюються</a:t>
            </a:r>
            <a:r>
              <a:rPr lang="ru-RU" sz="2400" b="1" dirty="0">
                <a:solidFill>
                  <a:schemeClr val="bg1"/>
                </a:solidFill>
              </a:rPr>
              <a:t>"?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4524" y="1743959"/>
            <a:ext cx="48548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Я б </a:t>
            </a:r>
            <a:r>
              <a:rPr lang="ru-RU" sz="2000" b="1" dirty="0" err="1">
                <a:solidFill>
                  <a:schemeClr val="bg1"/>
                </a:solidFill>
              </a:rPr>
              <a:t>лише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доповнив</a:t>
            </a:r>
            <a:r>
              <a:rPr lang="ru-RU" sz="2000" b="1" dirty="0">
                <a:solidFill>
                  <a:schemeClr val="bg1"/>
                </a:solidFill>
              </a:rPr>
              <a:t>: на </a:t>
            </a:r>
            <a:r>
              <a:rPr lang="ru-RU" sz="2000" b="1" dirty="0" err="1">
                <a:solidFill>
                  <a:schemeClr val="bg1"/>
                </a:solidFill>
              </a:rPr>
              <a:t>професіоналів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із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цінностями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вищого</a:t>
            </a:r>
            <a:r>
              <a:rPr lang="ru-RU" sz="2000" b="1" dirty="0" smtClean="0">
                <a:solidFill>
                  <a:schemeClr val="bg1"/>
                </a:solidFill>
              </a:rPr>
              <a:t> порядку(</a:t>
            </a:r>
            <a:r>
              <a:rPr lang="ru-RU" sz="2000" b="1" dirty="0" err="1" smtClean="0">
                <a:solidFill>
                  <a:schemeClr val="bg1"/>
                </a:solidFill>
              </a:rPr>
              <a:t>самореалізації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тощо</a:t>
            </a:r>
            <a:r>
              <a:rPr lang="ru-RU" sz="2000" b="1" dirty="0" smtClean="0">
                <a:solidFill>
                  <a:schemeClr val="bg1"/>
                </a:solidFill>
              </a:rPr>
              <a:t>)…</a:t>
            </a:r>
            <a:endParaRPr lang="uk-U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67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197964"/>
            <a:ext cx="10543113" cy="942679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посієш</a:t>
            </a:r>
            <a:r>
              <a:rPr lang="ru-RU" dirty="0">
                <a:solidFill>
                  <a:schemeClr val="bg1"/>
                </a:solidFill>
              </a:rPr>
              <a:t>, те й </a:t>
            </a:r>
            <a:r>
              <a:rPr lang="ru-RU" dirty="0" err="1" smtClean="0">
                <a:solidFill>
                  <a:schemeClr val="bg1"/>
                </a:solidFill>
              </a:rPr>
              <a:t>пожнеш</a:t>
            </a:r>
            <a:r>
              <a:rPr lang="ru-RU" dirty="0" smtClean="0">
                <a:solidFill>
                  <a:schemeClr val="bg1"/>
                </a:solidFill>
              </a:rPr>
              <a:t>…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8792" y="1112364"/>
            <a:ext cx="714551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chemeClr val="bg1"/>
                </a:solidFill>
              </a:rPr>
              <a:t>Лідери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встановлюють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цінності</a:t>
            </a:r>
            <a:r>
              <a:rPr lang="ru-RU" sz="2000" b="1" dirty="0">
                <a:solidFill>
                  <a:schemeClr val="bg1"/>
                </a:solidFill>
              </a:rPr>
              <a:t> не </a:t>
            </a:r>
            <a:r>
              <a:rPr lang="ru-RU" sz="2000" b="1" dirty="0" err="1">
                <a:solidFill>
                  <a:schemeClr val="bg1"/>
                </a:solidFill>
              </a:rPr>
              <a:t>тим</a:t>
            </a:r>
            <a:r>
              <a:rPr lang="ru-RU" sz="2000" b="1" dirty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що</a:t>
            </a:r>
            <a:r>
              <a:rPr lang="ru-RU" sz="2000" b="1" dirty="0">
                <a:solidFill>
                  <a:schemeClr val="bg1"/>
                </a:solidFill>
              </a:rPr>
              <a:t> вони </a:t>
            </a:r>
            <a:r>
              <a:rPr lang="ru-RU" sz="2000" b="1" dirty="0" err="1">
                <a:solidFill>
                  <a:schemeClr val="bg1"/>
                </a:solidFill>
              </a:rPr>
              <a:t>пишуть</a:t>
            </a:r>
            <a:r>
              <a:rPr lang="ru-RU" sz="2000" b="1" dirty="0">
                <a:solidFill>
                  <a:schemeClr val="bg1"/>
                </a:solidFill>
              </a:rPr>
              <a:t> на </a:t>
            </a:r>
            <a:r>
              <a:rPr lang="ru-RU" sz="2000" b="1" dirty="0" err="1">
                <a:solidFill>
                  <a:schemeClr val="bg1"/>
                </a:solidFill>
              </a:rPr>
              <a:t>стінах</a:t>
            </a:r>
            <a:r>
              <a:rPr lang="ru-RU" sz="2000" b="1" dirty="0">
                <a:solidFill>
                  <a:schemeClr val="bg1"/>
                </a:solidFill>
              </a:rPr>
              <a:t>, а </a:t>
            </a:r>
            <a:r>
              <a:rPr lang="ru-RU" sz="2000" b="1" dirty="0" err="1">
                <a:solidFill>
                  <a:schemeClr val="bg1"/>
                </a:solidFill>
              </a:rPr>
              <a:t>тим</a:t>
            </a:r>
            <a:r>
              <a:rPr lang="ru-RU" sz="2000" b="1" dirty="0">
                <a:solidFill>
                  <a:schemeClr val="bg1"/>
                </a:solidFill>
              </a:rPr>
              <a:t>, як вони </a:t>
            </a:r>
            <a:r>
              <a:rPr lang="ru-RU" sz="2000" b="1" dirty="0" err="1">
                <a:solidFill>
                  <a:schemeClr val="bg1"/>
                </a:solidFill>
              </a:rPr>
              <a:t>насправді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діють</a:t>
            </a:r>
            <a:r>
              <a:rPr lang="ru-RU" sz="2000" b="1" dirty="0">
                <a:solidFill>
                  <a:schemeClr val="bg1"/>
                </a:solidFill>
              </a:rPr>
              <a:t>.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На жаль, </a:t>
            </a:r>
            <a:r>
              <a:rPr lang="ru-RU" sz="2000" b="1" dirty="0">
                <a:solidFill>
                  <a:schemeClr val="bg1"/>
                </a:solidFill>
              </a:rPr>
              <a:t>часто </a:t>
            </a:r>
            <a:r>
              <a:rPr lang="ru-RU" sz="2000" b="1" dirty="0" err="1">
                <a:solidFill>
                  <a:schemeClr val="bg1"/>
                </a:solidFill>
              </a:rPr>
              <a:t>своєю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власною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поведінкою</a:t>
            </a:r>
            <a:r>
              <a:rPr lang="ru-RU" sz="2000" b="1" dirty="0">
                <a:solidFill>
                  <a:schemeClr val="bg1"/>
                </a:solidFill>
              </a:rPr>
              <a:t> вони </a:t>
            </a:r>
            <a:r>
              <a:rPr lang="ru-RU" sz="2000" b="1" dirty="0" err="1">
                <a:solidFill>
                  <a:schemeClr val="bg1"/>
                </a:solidFill>
              </a:rPr>
              <a:t>компрометують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цінності</a:t>
            </a:r>
            <a:r>
              <a:rPr lang="ru-RU" sz="2000" b="1" dirty="0">
                <a:solidFill>
                  <a:schemeClr val="bg1"/>
                </a:solidFill>
              </a:rPr>
              <a:t>.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err="1">
                <a:solidFill>
                  <a:schemeClr val="bg1"/>
                </a:solidFill>
              </a:rPr>
              <a:t>Співробітники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практикують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поведінку</a:t>
            </a:r>
            <a:r>
              <a:rPr lang="ru-RU" sz="2000" b="1" dirty="0">
                <a:solidFill>
                  <a:schemeClr val="bg1"/>
                </a:solidFill>
              </a:rPr>
              <a:t>, яку реально </a:t>
            </a:r>
            <a:r>
              <a:rPr lang="ru-RU" sz="2000" b="1" dirty="0" err="1">
                <a:solidFill>
                  <a:schemeClr val="bg1"/>
                </a:solidFill>
              </a:rPr>
              <a:t>цінують</a:t>
            </a:r>
            <a:r>
              <a:rPr lang="ru-RU" sz="2000" b="1" dirty="0">
                <a:solidFill>
                  <a:schemeClr val="bg1"/>
                </a:solidFill>
              </a:rPr>
              <a:t>, а не </a:t>
            </a:r>
            <a:r>
              <a:rPr lang="ru-RU" sz="2000" b="1" dirty="0" err="1">
                <a:solidFill>
                  <a:schemeClr val="bg1"/>
                </a:solidFill>
              </a:rPr>
              <a:t>поведінку</a:t>
            </a:r>
            <a:r>
              <a:rPr lang="ru-RU" sz="2000" b="1" dirty="0">
                <a:solidFill>
                  <a:schemeClr val="bg1"/>
                </a:solidFill>
              </a:rPr>
              <a:t> на </a:t>
            </a:r>
            <a:r>
              <a:rPr lang="ru-RU" sz="2000" b="1" dirty="0" err="1">
                <a:solidFill>
                  <a:schemeClr val="bg1"/>
                </a:solidFill>
              </a:rPr>
              <a:t>основі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цінностей</a:t>
            </a:r>
            <a:r>
              <a:rPr lang="ru-RU" sz="2000" b="1" dirty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які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лише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декларують</a:t>
            </a:r>
            <a:r>
              <a:rPr lang="ru-RU" sz="2000" b="1" dirty="0" smtClean="0">
                <a:solidFill>
                  <a:schemeClr val="bg1"/>
                </a:solidFill>
              </a:rPr>
              <a:t> «на </a:t>
            </a:r>
            <a:r>
              <a:rPr lang="ru-RU" sz="2000" b="1" dirty="0" err="1" smtClean="0">
                <a:solidFill>
                  <a:schemeClr val="bg1"/>
                </a:solidFill>
              </a:rPr>
              <a:t>публіку</a:t>
            </a:r>
            <a:r>
              <a:rPr lang="ru-RU" sz="2000" b="1" dirty="0" smtClean="0">
                <a:solidFill>
                  <a:schemeClr val="bg1"/>
                </a:solidFill>
              </a:rPr>
              <a:t>», </a:t>
            </a:r>
            <a:r>
              <a:rPr lang="ru-RU" sz="2000" b="1" dirty="0">
                <a:solidFill>
                  <a:schemeClr val="bg1"/>
                </a:solidFill>
              </a:rPr>
              <a:t>але не </a:t>
            </a:r>
            <a:r>
              <a:rPr lang="ru-RU" sz="2000" b="1" dirty="0" err="1">
                <a:solidFill>
                  <a:schemeClr val="bg1"/>
                </a:solidFill>
              </a:rPr>
              <a:t>заохочують</a:t>
            </a:r>
            <a:r>
              <a:rPr lang="ru-RU" sz="2000" b="1" dirty="0">
                <a:solidFill>
                  <a:schemeClr val="bg1"/>
                </a:solidFill>
              </a:rPr>
              <a:t>.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err="1">
                <a:solidFill>
                  <a:schemeClr val="bg1"/>
                </a:solidFill>
              </a:rPr>
              <a:t>Керівники</a:t>
            </a:r>
            <a:r>
              <a:rPr lang="ru-RU" sz="2000" b="1" dirty="0">
                <a:solidFill>
                  <a:schemeClr val="bg1"/>
                </a:solidFill>
              </a:rPr>
              <a:t>, як правило, </a:t>
            </a:r>
            <a:r>
              <a:rPr lang="ru-RU" sz="2000" b="1" dirty="0" err="1">
                <a:solidFill>
                  <a:schemeClr val="bg1"/>
                </a:solidFill>
              </a:rPr>
              <a:t>отримують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поведінку</a:t>
            </a:r>
            <a:r>
              <a:rPr lang="ru-RU" sz="2000" b="1" dirty="0">
                <a:solidFill>
                  <a:schemeClr val="bg1"/>
                </a:solidFill>
              </a:rPr>
              <a:t>, яку </a:t>
            </a:r>
            <a:r>
              <a:rPr lang="ru-RU" sz="2000" b="1" dirty="0" err="1">
                <a:solidFill>
                  <a:schemeClr val="bg1"/>
                </a:solidFill>
              </a:rPr>
              <a:t>винагороджують</a:t>
            </a:r>
            <a:r>
              <a:rPr lang="ru-RU" sz="2000" b="1" dirty="0">
                <a:solidFill>
                  <a:schemeClr val="bg1"/>
                </a:solidFill>
              </a:rPr>
              <a:t>. </a:t>
            </a:r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err="1" smtClean="0">
                <a:solidFill>
                  <a:schemeClr val="bg1"/>
                </a:solidFill>
              </a:rPr>
              <a:t>Це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і є </a:t>
            </a:r>
            <a:r>
              <a:rPr lang="ru-RU" sz="2000" b="1" dirty="0" err="1">
                <a:solidFill>
                  <a:schemeClr val="bg1"/>
                </a:solidFill>
              </a:rPr>
              <a:t>відповіддю</a:t>
            </a:r>
            <a:r>
              <a:rPr lang="ru-RU" sz="2000" b="1" dirty="0">
                <a:solidFill>
                  <a:schemeClr val="bg1"/>
                </a:solidFill>
              </a:rPr>
              <a:t> на </a:t>
            </a:r>
            <a:r>
              <a:rPr lang="ru-RU" sz="2000" b="1" dirty="0" err="1">
                <a:solidFill>
                  <a:schemeClr val="bg1"/>
                </a:solidFill>
              </a:rPr>
              <a:t>питання</a:t>
            </a:r>
            <a:r>
              <a:rPr lang="ru-RU" sz="2000" b="1" dirty="0">
                <a:solidFill>
                  <a:schemeClr val="bg1"/>
                </a:solidFill>
              </a:rPr>
              <a:t> «Як </a:t>
            </a:r>
            <a:r>
              <a:rPr lang="ru-RU" sz="2000" b="1" dirty="0" err="1">
                <a:solidFill>
                  <a:schemeClr val="bg1"/>
                </a:solidFill>
              </a:rPr>
              <a:t>посилити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поведінку</a:t>
            </a:r>
            <a:r>
              <a:rPr lang="ru-RU" sz="2000" b="1" dirty="0">
                <a:solidFill>
                  <a:schemeClr val="bg1"/>
                </a:solidFill>
              </a:rPr>
              <a:t>, яка </a:t>
            </a:r>
            <a:r>
              <a:rPr lang="ru-RU" sz="2000" b="1" dirty="0" err="1">
                <a:solidFill>
                  <a:schemeClr val="bg1"/>
                </a:solidFill>
              </a:rPr>
              <a:t>орієнтована</a:t>
            </a:r>
            <a:r>
              <a:rPr lang="ru-RU" sz="2000" b="1" dirty="0">
                <a:solidFill>
                  <a:schemeClr val="bg1"/>
                </a:solidFill>
              </a:rPr>
              <a:t> на </a:t>
            </a:r>
            <a:r>
              <a:rPr lang="ru-RU" sz="2000" b="1" dirty="0" err="1">
                <a:solidFill>
                  <a:schemeClr val="bg1"/>
                </a:solidFill>
              </a:rPr>
              <a:t>цінності</a:t>
            </a:r>
            <a:r>
              <a:rPr lang="ru-RU" sz="2000" b="1" dirty="0">
                <a:solidFill>
                  <a:schemeClr val="bg1"/>
                </a:solidFill>
              </a:rPr>
              <a:t>?».</a:t>
            </a:r>
          </a:p>
          <a:p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125" y="1029412"/>
            <a:ext cx="4396033" cy="4396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25485" y="5778631"/>
            <a:ext cx="92759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chemeClr val="bg1"/>
                </a:solidFill>
              </a:rPr>
              <a:t>Костянтин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Станіславський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сказав би: Не </a:t>
            </a:r>
            <a:r>
              <a:rPr lang="ru-RU" sz="2800" b="1" dirty="0" err="1">
                <a:solidFill>
                  <a:schemeClr val="bg1"/>
                </a:solidFill>
              </a:rPr>
              <a:t>вірю</a:t>
            </a:r>
            <a:r>
              <a:rPr lang="ru-RU" sz="2800" b="1" dirty="0">
                <a:solidFill>
                  <a:schemeClr val="bg1"/>
                </a:solidFill>
              </a:rPr>
              <a:t>! 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68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179110"/>
            <a:ext cx="10241454" cy="914399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Як </a:t>
            </a:r>
            <a:r>
              <a:rPr lang="ru-RU" dirty="0" err="1">
                <a:solidFill>
                  <a:schemeClr val="bg1"/>
                </a:solidFill>
              </a:rPr>
              <a:t>перетворити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бажані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цінності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фактичні</a:t>
            </a:r>
            <a:r>
              <a:rPr lang="ru-RU" dirty="0">
                <a:solidFill>
                  <a:schemeClr val="bg1"/>
                </a:solidFill>
              </a:rPr>
              <a:t>?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0257" y="1263192"/>
            <a:ext cx="634423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              </a:t>
            </a:r>
            <a:r>
              <a:rPr lang="ru-RU" sz="2400" b="1" dirty="0" smtClean="0">
                <a:solidFill>
                  <a:schemeClr val="bg1"/>
                </a:solidFill>
              </a:rPr>
              <a:t>Три </a:t>
            </a:r>
            <a:r>
              <a:rPr lang="ru-RU" sz="2400" b="1" dirty="0" err="1" smtClean="0">
                <a:solidFill>
                  <a:schemeClr val="bg1"/>
                </a:solidFill>
              </a:rPr>
              <a:t>простих</a:t>
            </a:r>
            <a:r>
              <a:rPr lang="ru-RU" sz="2400" b="1" dirty="0" smtClean="0">
                <a:solidFill>
                  <a:schemeClr val="bg1"/>
                </a:solidFill>
              </a:rPr>
              <a:t> кроки:</a:t>
            </a:r>
          </a:p>
          <a:p>
            <a:endParaRPr lang="ru-RU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err="1" smtClean="0">
                <a:solidFill>
                  <a:schemeClr val="bg1"/>
                </a:solidFill>
              </a:rPr>
              <a:t>обирати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кандидатів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на будь-</a:t>
            </a:r>
            <a:r>
              <a:rPr lang="ru-RU" sz="2000" b="1" dirty="0" err="1" smtClean="0">
                <a:solidFill>
                  <a:schemeClr val="bg1"/>
                </a:solidFill>
              </a:rPr>
              <a:t>які</a:t>
            </a:r>
            <a:r>
              <a:rPr lang="ru-RU" sz="2000" b="1" dirty="0" smtClean="0">
                <a:solidFill>
                  <a:schemeClr val="bg1"/>
                </a:solidFill>
              </a:rPr>
              <a:t> посади </a:t>
            </a:r>
            <a:r>
              <a:rPr lang="ru-RU" sz="2000" b="1" dirty="0" err="1" smtClean="0">
                <a:solidFill>
                  <a:schemeClr val="bg1"/>
                </a:solidFill>
              </a:rPr>
              <a:t>відповідно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бажаних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цінностей</a:t>
            </a:r>
            <a:r>
              <a:rPr lang="ru-RU" sz="2000" b="1" dirty="0">
                <a:solidFill>
                  <a:schemeClr val="bg1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bg1"/>
                </a:solidFill>
              </a:rPr>
              <a:t>не </a:t>
            </a:r>
            <a:r>
              <a:rPr lang="ru-RU" sz="2000" b="1" dirty="0" err="1">
                <a:solidFill>
                  <a:schemeClr val="bg1"/>
                </a:solidFill>
              </a:rPr>
              <a:t>толерувати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несумісну</a:t>
            </a:r>
            <a:r>
              <a:rPr lang="ru-RU" sz="2000" b="1" dirty="0">
                <a:solidFill>
                  <a:schemeClr val="bg1"/>
                </a:solidFill>
              </a:rPr>
              <a:t> з </a:t>
            </a:r>
            <a:r>
              <a:rPr lang="ru-RU" sz="2000" b="1" dirty="0" err="1">
                <a:solidFill>
                  <a:schemeClr val="bg1"/>
                </a:solidFill>
              </a:rPr>
              <a:t>бажаними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цінностями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поведінку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навіть</a:t>
            </a:r>
            <a:r>
              <a:rPr lang="ru-RU" sz="2000" b="1" dirty="0">
                <a:solidFill>
                  <a:schemeClr val="bg1"/>
                </a:solidFill>
              </a:rPr>
              <a:t> в </a:t>
            </a:r>
            <a:r>
              <a:rPr lang="ru-RU" sz="2000" b="1" dirty="0" err="1">
                <a:solidFill>
                  <a:schemeClr val="bg1"/>
                </a:solidFill>
              </a:rPr>
              <a:t>найбільш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продуктивних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працівників</a:t>
            </a:r>
            <a:r>
              <a:rPr lang="ru-RU" sz="2000" b="1" dirty="0" smtClean="0">
                <a:solidFill>
                  <a:schemeClr val="bg1"/>
                </a:solidFill>
              </a:rPr>
              <a:t>;</a:t>
            </a:r>
            <a:endParaRPr lang="ru-RU" sz="20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err="1">
                <a:solidFill>
                  <a:schemeClr val="bg1"/>
                </a:solidFill>
              </a:rPr>
              <a:t>включити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оцінку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відповідності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дій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працівника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цінностям</a:t>
            </a:r>
            <a:r>
              <a:rPr lang="ru-RU" sz="2000" b="1" dirty="0" smtClean="0">
                <a:solidFill>
                  <a:schemeClr val="bg1"/>
                </a:solidFill>
              </a:rPr>
              <a:t> у </a:t>
            </a:r>
            <a:r>
              <a:rPr lang="ru-RU" sz="2000" b="1" dirty="0" err="1" smtClean="0">
                <a:solidFill>
                  <a:schemeClr val="bg1"/>
                </a:solidFill>
              </a:rPr>
              <a:t>формальну</a:t>
            </a:r>
            <a:r>
              <a:rPr lang="ru-RU" sz="2000" b="1" dirty="0" smtClean="0">
                <a:solidFill>
                  <a:schemeClr val="bg1"/>
                </a:solidFill>
              </a:rPr>
              <a:t> процедуру </a:t>
            </a:r>
            <a:r>
              <a:rPr lang="ru-RU" sz="2000" b="1" dirty="0" err="1" smtClean="0">
                <a:solidFill>
                  <a:schemeClr val="bg1"/>
                </a:solidFill>
              </a:rPr>
              <a:t>оцінки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його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роботи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63191" y="5363852"/>
            <a:ext cx="100678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</a:rPr>
              <a:t>Лідери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утверджують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цінності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своїми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фактичними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діями</a:t>
            </a:r>
            <a:r>
              <a:rPr lang="ru-RU" sz="2400" b="1" dirty="0">
                <a:solidFill>
                  <a:schemeClr val="bg1"/>
                </a:solidFill>
              </a:rPr>
              <a:t> та </a:t>
            </a:r>
            <a:r>
              <a:rPr lang="ru-RU" sz="2400" b="1" dirty="0" err="1" smtClean="0">
                <a:solidFill>
                  <a:schemeClr val="bg1"/>
                </a:solidFill>
              </a:rPr>
              <a:t>особистим</a:t>
            </a:r>
            <a:r>
              <a:rPr lang="ru-RU" sz="2400" b="1" dirty="0" smtClean="0">
                <a:solidFill>
                  <a:schemeClr val="bg1"/>
                </a:solidFill>
              </a:rPr>
              <a:t> прикладом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який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вони </a:t>
            </a:r>
            <a:r>
              <a:rPr lang="ru-RU" sz="2400" b="1" dirty="0" err="1" smtClean="0">
                <a:solidFill>
                  <a:schemeClr val="bg1"/>
                </a:solidFill>
              </a:rPr>
              <a:t>демонструють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286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104" y="1612020"/>
            <a:ext cx="5641117" cy="3265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72067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695" y="0"/>
            <a:ext cx="7456602" cy="933255"/>
          </a:xfrm>
        </p:spPr>
        <p:txBody>
          <a:bodyPr/>
          <a:lstStyle/>
          <a:p>
            <a:r>
              <a:rPr lang="uk-UA" dirty="0">
                <a:solidFill>
                  <a:prstClr val="black"/>
                </a:solidFill>
              </a:rPr>
              <a:t>Цінності мають значення</a:t>
            </a:r>
            <a:endParaRPr lang="uk-UA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661" y="1327628"/>
            <a:ext cx="4137366" cy="487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0256" y="772999"/>
            <a:ext cx="7607431" cy="6269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uk-UA" dirty="0">
                <a:solidFill>
                  <a:prstClr val="black"/>
                </a:solidFill>
              </a:rPr>
              <a:t>У будинку близько півтора місяця працювали електрики(розводили проводку, встановлювали розетки тощо). Семирічний син господарів будинку </a:t>
            </a:r>
            <a:r>
              <a:rPr lang="uk-UA" dirty="0" err="1">
                <a:solidFill>
                  <a:prstClr val="black"/>
                </a:solidFill>
              </a:rPr>
              <a:t>Тео</a:t>
            </a:r>
            <a:r>
              <a:rPr lang="uk-UA" dirty="0">
                <a:solidFill>
                  <a:prstClr val="black"/>
                </a:solidFill>
              </a:rPr>
              <a:t> постійно крутився в електриків під ногами, ставив запитання, чіпав інструменти тощо. Замість того, щоб гримнути на нього, щоб не заважав, електрики люб'язно з ним спілкувалися.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uk-UA" dirty="0">
                <a:solidFill>
                  <a:prstClr val="black"/>
                </a:solidFill>
              </a:rPr>
              <a:t>А через пару тижнів після завершення робіт надійшов лист від фірми електриків </a:t>
            </a:r>
            <a:r>
              <a:rPr lang="en-US" dirty="0" err="1">
                <a:solidFill>
                  <a:prstClr val="black"/>
                </a:solidFill>
              </a:rPr>
              <a:t>Seytons</a:t>
            </a:r>
            <a:r>
              <a:rPr lang="en-US" dirty="0">
                <a:solidFill>
                  <a:prstClr val="black"/>
                </a:solidFill>
              </a:rPr>
              <a:t> Electrical. </a:t>
            </a:r>
            <a:r>
              <a:rPr lang="uk-UA" dirty="0">
                <a:solidFill>
                  <a:prstClr val="black"/>
                </a:solidFill>
              </a:rPr>
              <a:t>Це був розрахунковий лист, адресований </a:t>
            </a:r>
            <a:r>
              <a:rPr lang="uk-UA" dirty="0" err="1">
                <a:solidFill>
                  <a:prstClr val="black"/>
                </a:solidFill>
              </a:rPr>
              <a:t>Тео</a:t>
            </a:r>
            <a:r>
              <a:rPr lang="uk-UA" dirty="0">
                <a:solidFill>
                  <a:prstClr val="black"/>
                </a:solidFill>
              </a:rPr>
              <a:t>, і його зарплата в сумі 15 фунтів.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uk-UA" dirty="0" err="1">
                <a:solidFill>
                  <a:prstClr val="black"/>
                </a:solidFill>
              </a:rPr>
              <a:t>Розшифровка</a:t>
            </a:r>
            <a:r>
              <a:rPr lang="uk-UA" dirty="0">
                <a:solidFill>
                  <a:prstClr val="black"/>
                </a:solidFill>
              </a:rPr>
              <a:t> розрахункового листа: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uk-UA" dirty="0">
                <a:solidFill>
                  <a:prstClr val="black"/>
                </a:solidFill>
              </a:rPr>
              <a:t>Вимірювання різних речей - 1.50 £ 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uk-UA" dirty="0">
                <a:solidFill>
                  <a:prstClr val="black"/>
                </a:solidFill>
              </a:rPr>
              <a:t>Підрахунок і складання кількості розеток - 1.50 £ 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uk-UA" dirty="0" err="1">
                <a:solidFill>
                  <a:prstClr val="black"/>
                </a:solidFill>
              </a:rPr>
              <a:t>Кейтеринг</a:t>
            </a:r>
            <a:r>
              <a:rPr lang="uk-UA" dirty="0">
                <a:solidFill>
                  <a:prstClr val="black"/>
                </a:solidFill>
              </a:rPr>
              <a:t> (смачне печиво) - 1.50 £ 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uk-UA" dirty="0">
                <a:solidFill>
                  <a:prstClr val="black"/>
                </a:solidFill>
              </a:rPr>
              <a:t>Класне </a:t>
            </a:r>
            <a:r>
              <a:rPr lang="uk-UA" dirty="0" err="1">
                <a:solidFill>
                  <a:prstClr val="black"/>
                </a:solidFill>
              </a:rPr>
              <a:t>волонтерство</a:t>
            </a:r>
            <a:r>
              <a:rPr lang="uk-UA" dirty="0">
                <a:solidFill>
                  <a:prstClr val="black"/>
                </a:solidFill>
              </a:rPr>
              <a:t> - 1.50 £ </a:t>
            </a:r>
            <a:r>
              <a:rPr lang="uk-UA" dirty="0" smtClean="0">
                <a:solidFill>
                  <a:prstClr val="black"/>
                </a:solidFill>
              </a:rPr>
              <a:t> 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uk-UA" dirty="0" smtClean="0">
                <a:solidFill>
                  <a:prstClr val="black"/>
                </a:solidFill>
              </a:rPr>
              <a:t>Контроль </a:t>
            </a:r>
            <a:r>
              <a:rPr lang="uk-UA" dirty="0">
                <a:solidFill>
                  <a:prstClr val="black"/>
                </a:solidFill>
              </a:rPr>
              <a:t>якості (ставив дуже багато </a:t>
            </a:r>
            <a:r>
              <a:rPr lang="uk-UA" dirty="0" smtClean="0">
                <a:solidFill>
                  <a:prstClr val="black"/>
                </a:solidFill>
              </a:rPr>
              <a:t>запитань</a:t>
            </a:r>
            <a:r>
              <a:rPr lang="uk-UA" dirty="0">
                <a:solidFill>
                  <a:prstClr val="black"/>
                </a:solidFill>
              </a:rPr>
              <a:t>) - 9.00 £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uk-UA" dirty="0">
                <a:solidFill>
                  <a:prstClr val="black"/>
                </a:solidFill>
              </a:rPr>
              <a:t>Зверніть увагу на останній пункт. Так заохочується допитливість маленької особистості і вона оцінюється набагато більше, ніж вміння робити арифметичні дії.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484881" y="273377"/>
            <a:ext cx="42420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bg1"/>
                </a:solidFill>
              </a:rPr>
              <a:t>Реальна </a:t>
            </a:r>
            <a:r>
              <a:rPr lang="uk-UA" sz="2000" b="1" dirty="0" err="1">
                <a:solidFill>
                  <a:schemeClr val="bg1"/>
                </a:solidFill>
              </a:rPr>
              <a:t>дитиноцентрованість</a:t>
            </a:r>
            <a:endParaRPr lang="uk-U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9808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245098"/>
            <a:ext cx="10543112" cy="631595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prstClr val="black"/>
                </a:solidFill>
              </a:rPr>
              <a:t>Цінності мають значення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81566" y="226243"/>
            <a:ext cx="51941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"Голодна </a:t>
            </a:r>
            <a:r>
              <a:rPr lang="ru-RU" sz="2000" b="1" dirty="0" err="1">
                <a:solidFill>
                  <a:schemeClr val="bg1"/>
                </a:solidFill>
              </a:rPr>
              <a:t>туса</a:t>
            </a:r>
            <a:r>
              <a:rPr lang="ru-RU" sz="2000" b="1" dirty="0">
                <a:solidFill>
                  <a:schemeClr val="bg1"/>
                </a:solidFill>
              </a:rPr>
              <a:t>": </a:t>
            </a:r>
            <a:r>
              <a:rPr lang="ru-RU" sz="2000" b="1" dirty="0" err="1" smtClean="0">
                <a:solidFill>
                  <a:schemeClr val="bg1"/>
                </a:solidFill>
              </a:rPr>
              <a:t>вечірка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блогерів</a:t>
            </a:r>
            <a:r>
              <a:rPr lang="ru-RU" sz="2000" b="1" dirty="0">
                <a:solidFill>
                  <a:schemeClr val="bg1"/>
                </a:solidFill>
              </a:rPr>
              <a:t> у День </a:t>
            </a:r>
            <a:r>
              <a:rPr lang="ru-RU" sz="2000" b="1" dirty="0" err="1">
                <a:solidFill>
                  <a:schemeClr val="bg1"/>
                </a:solidFill>
              </a:rPr>
              <a:t>пам'яті</a:t>
            </a:r>
            <a:r>
              <a:rPr lang="ru-RU" sz="2000" b="1" dirty="0">
                <a:solidFill>
                  <a:schemeClr val="bg1"/>
                </a:solidFill>
              </a:rPr>
              <a:t> Голодомору. 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28" b="10835"/>
          <a:stretch/>
        </p:blipFill>
        <p:spPr bwMode="auto">
          <a:xfrm>
            <a:off x="3803920" y="1066105"/>
            <a:ext cx="3869499" cy="343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17970" b="3467"/>
          <a:stretch/>
        </p:blipFill>
        <p:spPr bwMode="auto">
          <a:xfrm>
            <a:off x="7632652" y="3945470"/>
            <a:ext cx="4556289" cy="29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38254" r="6184"/>
          <a:stretch/>
        </p:blipFill>
        <p:spPr bwMode="auto">
          <a:xfrm>
            <a:off x="3795515" y="3945471"/>
            <a:ext cx="3951164" cy="29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4" t="50000" r="2874" b="1062"/>
          <a:stretch/>
        </p:blipFill>
        <p:spPr bwMode="auto">
          <a:xfrm>
            <a:off x="7041822" y="1066982"/>
            <a:ext cx="2644753" cy="287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9" t="17546" r="2183" b="14408"/>
          <a:stretch/>
        </p:blipFill>
        <p:spPr bwMode="auto">
          <a:xfrm>
            <a:off x="0" y="2389695"/>
            <a:ext cx="3795515" cy="4468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1" t="3716" b="8902"/>
          <a:stretch/>
        </p:blipFill>
        <p:spPr bwMode="auto">
          <a:xfrm>
            <a:off x="9549353" y="1062708"/>
            <a:ext cx="2639588" cy="288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269" y="839861"/>
            <a:ext cx="1700527" cy="1809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3123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4143" y="197964"/>
            <a:ext cx="9851011" cy="89554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У </a:t>
            </a:r>
            <a:r>
              <a:rPr lang="ru-RU" dirty="0" err="1">
                <a:solidFill>
                  <a:schemeClr val="bg1"/>
                </a:solidFill>
              </a:rPr>
              <a:t>Європі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рух</a:t>
            </a:r>
            <a:r>
              <a:rPr lang="ru-RU" dirty="0">
                <a:solidFill>
                  <a:schemeClr val="bg1"/>
                </a:solidFill>
              </a:rPr>
              <a:t> за </a:t>
            </a:r>
            <a:r>
              <a:rPr lang="ru-RU" dirty="0" err="1">
                <a:solidFill>
                  <a:schemeClr val="bg1"/>
                </a:solidFill>
              </a:rPr>
              <a:t>здійснення</a:t>
            </a:r>
            <a:r>
              <a:rPr lang="ru-RU" dirty="0">
                <a:solidFill>
                  <a:schemeClr val="bg1"/>
                </a:solidFill>
              </a:rPr>
              <a:t> «</a:t>
            </a:r>
            <a:r>
              <a:rPr lang="ru-RU" dirty="0" err="1">
                <a:solidFill>
                  <a:schemeClr val="bg1"/>
                </a:solidFill>
              </a:rPr>
              <a:t>освіти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основі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цінностей</a:t>
            </a:r>
            <a:r>
              <a:rPr lang="ru-RU" dirty="0">
                <a:solidFill>
                  <a:schemeClr val="bg1"/>
                </a:solidFill>
              </a:rPr>
              <a:t>»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849" y="762751"/>
            <a:ext cx="5273497" cy="1847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414" y="1112363"/>
            <a:ext cx="634424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bg1"/>
              </a:solidFill>
            </a:endParaRPr>
          </a:p>
          <a:p>
            <a:r>
              <a:rPr lang="uk-UA" b="1" dirty="0" smtClean="0">
                <a:solidFill>
                  <a:schemeClr val="bg1"/>
                </a:solidFill>
              </a:rPr>
              <a:t>Коли вони проводять </a:t>
            </a:r>
            <a:r>
              <a:rPr lang="en-US" b="1" dirty="0" smtClean="0">
                <a:solidFill>
                  <a:schemeClr val="bg1"/>
                </a:solidFill>
              </a:rPr>
              <a:t>Values </a:t>
            </a:r>
            <a:r>
              <a:rPr lang="en-US" b="1" dirty="0">
                <a:solidFill>
                  <a:schemeClr val="bg1"/>
                </a:solidFill>
              </a:rPr>
              <a:t>Quality Mark </a:t>
            </a:r>
            <a:r>
              <a:rPr lang="en-US" b="1" dirty="0" smtClean="0">
                <a:solidFill>
                  <a:schemeClr val="bg1"/>
                </a:solidFill>
              </a:rPr>
              <a:t>audit</a:t>
            </a:r>
            <a:r>
              <a:rPr lang="uk-UA" b="1" dirty="0" smtClean="0">
                <a:solidFill>
                  <a:schemeClr val="bg1"/>
                </a:solidFill>
              </a:rPr>
              <a:t>, 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зважають</a:t>
            </a:r>
            <a:r>
              <a:rPr lang="ru-RU" b="1" dirty="0" smtClean="0">
                <a:solidFill>
                  <a:schemeClr val="bg1"/>
                </a:solidFill>
              </a:rPr>
              <a:t> на </a:t>
            </a:r>
            <a:r>
              <a:rPr lang="ru-RU" b="1" dirty="0" err="1" smtClean="0">
                <a:solidFill>
                  <a:schemeClr val="bg1"/>
                </a:solidFill>
              </a:rPr>
              <a:t>такий</a:t>
            </a:r>
            <a:r>
              <a:rPr lang="ru-RU" b="1" dirty="0" smtClean="0">
                <a:solidFill>
                  <a:schemeClr val="bg1"/>
                </a:solidFill>
              </a:rPr>
              <a:t> аспект як «</a:t>
            </a:r>
            <a:r>
              <a:rPr lang="ru-RU" b="1" dirty="0" err="1" smtClean="0">
                <a:solidFill>
                  <a:schemeClr val="bg1"/>
                </a:solidFill>
              </a:rPr>
              <a:t>Цінності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в </a:t>
            </a:r>
            <a:r>
              <a:rPr lang="ru-RU" b="1" dirty="0" err="1">
                <a:solidFill>
                  <a:schemeClr val="bg1"/>
                </a:solidFill>
              </a:rPr>
              <a:t>дії</a:t>
            </a:r>
            <a:r>
              <a:rPr lang="ru-RU" b="1" dirty="0" smtClean="0">
                <a:solidFill>
                  <a:schemeClr val="bg1"/>
                </a:solidFill>
              </a:rPr>
              <a:t>», </a:t>
            </a:r>
            <a:r>
              <a:rPr lang="ru-RU" b="1" dirty="0" err="1" smtClean="0">
                <a:solidFill>
                  <a:schemeClr val="bg1"/>
                </a:solidFill>
              </a:rPr>
              <a:t>зокрема</a:t>
            </a:r>
            <a:r>
              <a:rPr lang="ru-RU" b="1" dirty="0" smtClean="0">
                <a:solidFill>
                  <a:schemeClr val="bg1"/>
                </a:solidFill>
              </a:rPr>
              <a:t>:</a:t>
            </a:r>
          </a:p>
          <a:p>
            <a:endParaRPr lang="ru-RU" b="1" dirty="0" smtClean="0">
              <a:solidFill>
                <a:schemeClr val="bg1"/>
              </a:solidFill>
            </a:endParaRPr>
          </a:p>
          <a:p>
            <a:r>
              <a:rPr lang="uk-UA" b="1" dirty="0">
                <a:solidFill>
                  <a:schemeClr val="bg1"/>
                </a:solidFill>
              </a:rPr>
              <a:t>● </a:t>
            </a:r>
            <a:r>
              <a:rPr lang="uk-UA" b="1" dirty="0" smtClean="0">
                <a:solidFill>
                  <a:schemeClr val="bg1"/>
                </a:solidFill>
              </a:rPr>
              <a:t>Обрані </a:t>
            </a:r>
            <a:r>
              <a:rPr lang="uk-UA" b="1" dirty="0">
                <a:solidFill>
                  <a:schemeClr val="bg1"/>
                </a:solidFill>
              </a:rPr>
              <a:t>школою цінності лежать в основі культури, духу та </a:t>
            </a:r>
            <a:r>
              <a:rPr lang="uk-UA" b="1" dirty="0" smtClean="0">
                <a:solidFill>
                  <a:schemeClr val="bg1"/>
                </a:solidFill>
              </a:rPr>
              <a:t>практичної роботи </a:t>
            </a:r>
            <a:r>
              <a:rPr lang="uk-UA" b="1" dirty="0">
                <a:solidFill>
                  <a:schemeClr val="bg1"/>
                </a:solidFill>
              </a:rPr>
              <a:t>школи</a:t>
            </a:r>
            <a:r>
              <a:rPr lang="uk-UA" b="1" dirty="0" smtClean="0">
                <a:solidFill>
                  <a:schemeClr val="bg1"/>
                </a:solidFill>
              </a:rPr>
              <a:t>.</a:t>
            </a:r>
          </a:p>
          <a:p>
            <a:endParaRPr lang="uk-UA" b="1" dirty="0" smtClean="0">
              <a:solidFill>
                <a:schemeClr val="bg1"/>
              </a:solidFill>
            </a:endParaRPr>
          </a:p>
          <a:p>
            <a:r>
              <a:rPr lang="uk-UA" b="1" dirty="0" smtClean="0">
                <a:solidFill>
                  <a:schemeClr val="bg1"/>
                </a:solidFill>
              </a:rPr>
              <a:t>● </a:t>
            </a:r>
            <a:r>
              <a:rPr lang="uk-UA" b="1" dirty="0">
                <a:solidFill>
                  <a:schemeClr val="bg1"/>
                </a:solidFill>
              </a:rPr>
              <a:t>Є докази того, що школа </a:t>
            </a:r>
            <a:r>
              <a:rPr lang="uk-UA" b="1" dirty="0" smtClean="0">
                <a:solidFill>
                  <a:schemeClr val="bg1"/>
                </a:solidFill>
              </a:rPr>
              <a:t>несе свої </a:t>
            </a:r>
            <a:r>
              <a:rPr lang="uk-UA" b="1" dirty="0">
                <a:solidFill>
                  <a:schemeClr val="bg1"/>
                </a:solidFill>
              </a:rPr>
              <a:t>цінності в суспільство</a:t>
            </a:r>
            <a:r>
              <a:rPr lang="uk-UA" b="1" dirty="0" smtClean="0">
                <a:solidFill>
                  <a:schemeClr val="bg1"/>
                </a:solidFill>
              </a:rPr>
              <a:t>.</a:t>
            </a:r>
          </a:p>
          <a:p>
            <a:endParaRPr lang="uk-UA" b="1" dirty="0" smtClean="0">
              <a:solidFill>
                <a:schemeClr val="bg1"/>
              </a:solidFill>
            </a:endParaRPr>
          </a:p>
          <a:p>
            <a:r>
              <a:rPr lang="uk-UA" b="1" dirty="0" smtClean="0">
                <a:solidFill>
                  <a:schemeClr val="bg1"/>
                </a:solidFill>
              </a:rPr>
              <a:t>● </a:t>
            </a:r>
            <a:r>
              <a:rPr lang="uk-UA" b="1" dirty="0">
                <a:solidFill>
                  <a:schemeClr val="bg1"/>
                </a:solidFill>
              </a:rPr>
              <a:t>Батьків/опікунів </a:t>
            </a:r>
            <a:r>
              <a:rPr lang="uk-UA" b="1" dirty="0" smtClean="0">
                <a:solidFill>
                  <a:schemeClr val="bg1"/>
                </a:solidFill>
              </a:rPr>
              <a:t>заохочують </a:t>
            </a:r>
            <a:r>
              <a:rPr lang="uk-UA" b="1" dirty="0">
                <a:solidFill>
                  <a:schemeClr val="bg1"/>
                </a:solidFill>
              </a:rPr>
              <a:t>брати активну участь у підході, що ґрунтується на цінностях</a:t>
            </a:r>
            <a:r>
              <a:rPr lang="uk-UA" b="1" dirty="0" smtClean="0">
                <a:solidFill>
                  <a:schemeClr val="bg1"/>
                </a:solidFill>
              </a:rPr>
              <a:t>.</a:t>
            </a:r>
          </a:p>
          <a:p>
            <a:endParaRPr lang="uk-UA" b="1" dirty="0" smtClean="0">
              <a:solidFill>
                <a:schemeClr val="bg1"/>
              </a:solidFill>
            </a:endParaRPr>
          </a:p>
          <a:p>
            <a:r>
              <a:rPr lang="uk-UA" b="1" dirty="0" smtClean="0">
                <a:solidFill>
                  <a:schemeClr val="bg1"/>
                </a:solidFill>
              </a:rPr>
              <a:t>● </a:t>
            </a:r>
            <a:r>
              <a:rPr lang="uk-UA" b="1" dirty="0">
                <a:solidFill>
                  <a:schemeClr val="bg1"/>
                </a:solidFill>
              </a:rPr>
              <a:t>Учні мають високий рівень самостійності, і їх заохочують інтуїтивно використовувати цінності, щоб творити добро</a:t>
            </a:r>
            <a:r>
              <a:rPr lang="uk-UA" b="1" dirty="0" smtClean="0">
                <a:solidFill>
                  <a:schemeClr val="bg1"/>
                </a:solidFill>
              </a:rPr>
              <a:t>.</a:t>
            </a:r>
          </a:p>
          <a:p>
            <a:endParaRPr lang="uk-UA" b="1" dirty="0" smtClean="0">
              <a:solidFill>
                <a:schemeClr val="bg1"/>
              </a:solidFill>
            </a:endParaRPr>
          </a:p>
          <a:p>
            <a:r>
              <a:rPr lang="uk-UA" b="1" dirty="0" smtClean="0">
                <a:solidFill>
                  <a:schemeClr val="bg1"/>
                </a:solidFill>
              </a:rPr>
              <a:t>● </a:t>
            </a:r>
            <a:r>
              <a:rPr lang="uk-UA" b="1" dirty="0">
                <a:solidFill>
                  <a:schemeClr val="bg1"/>
                </a:solidFill>
              </a:rPr>
              <a:t>Усіх членів шкільної спільноти заохочують до розвитку </a:t>
            </a:r>
            <a:r>
              <a:rPr lang="uk-UA" b="1" dirty="0" err="1">
                <a:solidFill>
                  <a:schemeClr val="bg1"/>
                </a:solidFill>
              </a:rPr>
              <a:t>самолідерства</a:t>
            </a:r>
            <a:r>
              <a:rPr lang="uk-UA" b="1" dirty="0" smtClean="0">
                <a:solidFill>
                  <a:schemeClr val="bg1"/>
                </a:solidFill>
              </a:rPr>
              <a:t>. </a:t>
            </a:r>
            <a:r>
              <a:rPr lang="en-US" sz="1400" b="1" dirty="0">
                <a:solidFill>
                  <a:schemeClr val="bg1"/>
                </a:solidFill>
                <a:hlinkClick r:id="rId3"/>
              </a:rPr>
              <a:t>https://valuesbasededucation.com</a:t>
            </a:r>
            <a:r>
              <a:rPr lang="en-US" sz="1400" b="1" dirty="0" smtClean="0">
                <a:solidFill>
                  <a:schemeClr val="bg1"/>
                </a:solidFill>
                <a:hlinkClick r:id="rId3"/>
              </a:rPr>
              <a:t>/</a:t>
            </a:r>
            <a:r>
              <a:rPr lang="uk-UA" sz="1400" b="1" dirty="0" smtClean="0">
                <a:solidFill>
                  <a:schemeClr val="bg1"/>
                </a:solidFill>
              </a:rPr>
              <a:t> </a:t>
            </a:r>
            <a:endParaRPr lang="uk-UA" sz="1400" b="1" dirty="0">
              <a:solidFill>
                <a:schemeClr val="bg1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157" y="2691830"/>
            <a:ext cx="2877078" cy="406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758" y="2773699"/>
            <a:ext cx="2209875" cy="386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3996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085" y="292101"/>
            <a:ext cx="11411015" cy="1854200"/>
          </a:xfrm>
        </p:spPr>
        <p:txBody>
          <a:bodyPr>
            <a:normAutofit/>
          </a:bodyPr>
          <a:lstStyle/>
          <a:p>
            <a:r>
              <a:rPr lang="uk-UA" sz="2800" dirty="0">
                <a:solidFill>
                  <a:schemeClr val="bg1"/>
                </a:solidFill>
              </a:rPr>
              <a:t>Є освіта, яка базується на цінностях(</a:t>
            </a:r>
            <a:r>
              <a:rPr lang="en-US" sz="2800" dirty="0">
                <a:solidFill>
                  <a:schemeClr val="bg1"/>
                </a:solidFill>
              </a:rPr>
              <a:t>values-based education</a:t>
            </a:r>
            <a:r>
              <a:rPr lang="en-US" sz="2800" dirty="0" smtClean="0">
                <a:solidFill>
                  <a:schemeClr val="bg1"/>
                </a:solidFill>
              </a:rPr>
              <a:t>)".</a:t>
            </a:r>
            <a:r>
              <a:rPr lang="uk-UA" sz="2800" dirty="0" smtClean="0">
                <a:solidFill>
                  <a:schemeClr val="bg1"/>
                </a:solidFill>
              </a:rPr>
              <a:t> </a:t>
            </a:r>
            <a:br>
              <a:rPr lang="uk-UA" sz="2800" dirty="0" smtClean="0">
                <a:solidFill>
                  <a:schemeClr val="bg1"/>
                </a:solidFill>
              </a:rPr>
            </a:br>
            <a:r>
              <a:rPr lang="uk-UA" sz="2800" dirty="0" smtClean="0">
                <a:solidFill>
                  <a:schemeClr val="bg1"/>
                </a:solidFill>
              </a:rPr>
              <a:t>І є освіта</a:t>
            </a:r>
            <a:r>
              <a:rPr lang="uk-UA" sz="2800" dirty="0">
                <a:solidFill>
                  <a:schemeClr val="bg1"/>
                </a:solidFill>
              </a:rPr>
              <a:t>, яка базується на брехні(</a:t>
            </a:r>
            <a:r>
              <a:rPr lang="en-US" sz="2800" dirty="0">
                <a:solidFill>
                  <a:schemeClr val="bg1"/>
                </a:solidFill>
              </a:rPr>
              <a:t>falsehood-based education</a:t>
            </a:r>
            <a:r>
              <a:rPr lang="en-US" sz="2800" dirty="0" smtClean="0">
                <a:solidFill>
                  <a:schemeClr val="bg1"/>
                </a:solidFill>
              </a:rPr>
              <a:t>)</a:t>
            </a:r>
            <a:r>
              <a:rPr lang="uk-UA" sz="2800" dirty="0" smtClean="0">
                <a:solidFill>
                  <a:schemeClr val="bg1"/>
                </a:solidFill>
              </a:rPr>
              <a:t> та імітації</a:t>
            </a:r>
            <a:r>
              <a:rPr lang="en-US" sz="2800" dirty="0" smtClean="0">
                <a:solidFill>
                  <a:schemeClr val="bg1"/>
                </a:solidFill>
              </a:rPr>
              <a:t>?!</a:t>
            </a:r>
            <a:endParaRPr lang="uk-UA" sz="28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0" y="2108200"/>
            <a:ext cx="5524500" cy="3492500"/>
          </a:xfrm>
        </p:spPr>
        <p:txBody>
          <a:bodyPr>
            <a:noAutofit/>
          </a:bodyPr>
          <a:lstStyle/>
          <a:p>
            <a:endParaRPr lang="uk-UA" b="1" dirty="0" smtClean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Колись Борис </a:t>
            </a:r>
            <a:r>
              <a:rPr lang="ru-RU" b="1" dirty="0" err="1">
                <a:solidFill>
                  <a:schemeClr val="bg1"/>
                </a:solidFill>
              </a:rPr>
              <a:t>Жебровський</a:t>
            </a:r>
            <a:r>
              <a:rPr lang="ru-RU" b="1" dirty="0">
                <a:solidFill>
                  <a:schemeClr val="bg1"/>
                </a:solidFill>
              </a:rPr>
              <a:t> сказав </a:t>
            </a:r>
            <a:r>
              <a:rPr lang="ru-RU" b="1" dirty="0" err="1">
                <a:solidFill>
                  <a:schemeClr val="bg1"/>
                </a:solidFill>
              </a:rPr>
              <a:t>геніальну</a:t>
            </a:r>
            <a:r>
              <a:rPr lang="ru-RU" b="1" dirty="0">
                <a:solidFill>
                  <a:schemeClr val="bg1"/>
                </a:solidFill>
              </a:rPr>
              <a:t> фразу: </a:t>
            </a:r>
            <a:r>
              <a:rPr lang="ru-RU" b="1" dirty="0" err="1">
                <a:solidFill>
                  <a:schemeClr val="bg1"/>
                </a:solidFill>
              </a:rPr>
              <a:t>уся</a:t>
            </a:r>
            <a:r>
              <a:rPr lang="ru-RU" b="1" dirty="0">
                <a:solidFill>
                  <a:schemeClr val="bg1"/>
                </a:solidFill>
              </a:rPr>
              <a:t> наша </a:t>
            </a:r>
            <a:r>
              <a:rPr lang="ru-RU" b="1" dirty="0" err="1">
                <a:solidFill>
                  <a:schemeClr val="bg1"/>
                </a:solidFill>
              </a:rPr>
              <a:t>освітянська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звітність</a:t>
            </a:r>
            <a:r>
              <a:rPr lang="ru-RU" b="1" dirty="0">
                <a:solidFill>
                  <a:schemeClr val="bg1"/>
                </a:solidFill>
              </a:rPr>
              <a:t> є </a:t>
            </a:r>
            <a:r>
              <a:rPr lang="ru-RU" b="1" dirty="0" err="1">
                <a:solidFill>
                  <a:schemeClr val="bg1"/>
                </a:solidFill>
              </a:rPr>
              <a:t>лише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показником</a:t>
            </a:r>
            <a:r>
              <a:rPr lang="ru-RU" b="1" dirty="0">
                <a:solidFill>
                  <a:schemeClr val="bg1"/>
                </a:solidFill>
              </a:rPr>
              <a:t> того у кого </a:t>
            </a:r>
            <a:r>
              <a:rPr lang="ru-RU" b="1" dirty="0" err="1">
                <a:solidFill>
                  <a:schemeClr val="bg1"/>
                </a:solidFill>
              </a:rPr>
              <a:t>більше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вистачило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совісті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збрехати</a:t>
            </a:r>
            <a:r>
              <a:rPr lang="ru-RU" b="1" dirty="0">
                <a:solidFill>
                  <a:schemeClr val="bg1"/>
                </a:solidFill>
              </a:rPr>
              <a:t>.</a:t>
            </a:r>
            <a:endParaRPr lang="uk-UA" b="1" dirty="0">
              <a:solidFill>
                <a:schemeClr val="bg1"/>
              </a:solidFill>
            </a:endParaRPr>
          </a:p>
          <a:p>
            <a:r>
              <a:rPr lang="uk-UA" b="1" dirty="0" smtClean="0">
                <a:solidFill>
                  <a:schemeClr val="bg1"/>
                </a:solidFill>
              </a:rPr>
              <a:t>Брехня все ще активно застосовується в широкому діапазоні токсичних освітянських практик </a:t>
            </a:r>
            <a:r>
              <a:rPr lang="uk-UA" b="1" dirty="0">
                <a:solidFill>
                  <a:schemeClr val="bg1"/>
                </a:solidFill>
              </a:rPr>
              <a:t>від фальсифікованої звітності до академічної </a:t>
            </a:r>
            <a:r>
              <a:rPr lang="uk-UA" b="1" dirty="0" err="1">
                <a:solidFill>
                  <a:schemeClr val="bg1"/>
                </a:solidFill>
              </a:rPr>
              <a:t>недоброчесності</a:t>
            </a:r>
            <a:r>
              <a:rPr lang="uk-UA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" t="13219" r="-192" b="3104"/>
          <a:stretch/>
        </p:blipFill>
        <p:spPr bwMode="auto">
          <a:xfrm>
            <a:off x="6261100" y="2151286"/>
            <a:ext cx="5778500" cy="308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68900" y="5727700"/>
            <a:ext cx="70231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chemeClr val="bg1"/>
                </a:solidFill>
              </a:rPr>
              <a:t>Вільний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>
                <a:solidFill>
                  <a:schemeClr val="bg1"/>
                </a:solidFill>
              </a:rPr>
              <a:t>той, </a:t>
            </a:r>
            <a:r>
              <a:rPr lang="ru-RU" sz="2800" dirty="0" err="1">
                <a:solidFill>
                  <a:schemeClr val="bg1"/>
                </a:solidFill>
              </a:rPr>
              <a:t>хто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може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не </a:t>
            </a:r>
            <a:r>
              <a:rPr lang="ru-RU" sz="2800" dirty="0" err="1" smtClean="0">
                <a:solidFill>
                  <a:schemeClr val="bg1"/>
                </a:solidFill>
              </a:rPr>
              <a:t>брехати</a:t>
            </a:r>
            <a:r>
              <a:rPr lang="ru-RU" sz="2800" dirty="0" smtClean="0">
                <a:solidFill>
                  <a:schemeClr val="bg1"/>
                </a:solidFill>
              </a:rPr>
              <a:t>.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                                                    Альбер Камю</a:t>
            </a:r>
            <a:endParaRPr lang="uk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29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0331" y="169856"/>
            <a:ext cx="8534400" cy="1507067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«Інфікувати» Цінностями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3634" y="1517715"/>
            <a:ext cx="6714716" cy="33370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</a:rPr>
              <a:t>...</a:t>
            </a:r>
            <a:r>
              <a:rPr lang="ru-RU" b="1" dirty="0" err="1">
                <a:solidFill>
                  <a:schemeClr val="bg1"/>
                </a:solidFill>
              </a:rPr>
              <a:t>Цінностям</a:t>
            </a:r>
            <a:r>
              <a:rPr lang="ru-RU" b="1" dirty="0">
                <a:solidFill>
                  <a:schemeClr val="bg1"/>
                </a:solidFill>
              </a:rPr>
              <a:t>, ми не </a:t>
            </a:r>
            <a:r>
              <a:rPr lang="ru-RU" b="1" dirty="0" err="1">
                <a:solidFill>
                  <a:schemeClr val="bg1"/>
                </a:solidFill>
              </a:rPr>
              <a:t>можемо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навчитися</a:t>
            </a:r>
            <a:r>
              <a:rPr lang="ru-RU" b="1" dirty="0">
                <a:solidFill>
                  <a:schemeClr val="bg1"/>
                </a:solidFill>
              </a:rPr>
              <a:t> — </a:t>
            </a:r>
            <a:r>
              <a:rPr lang="ru-RU" b="1" dirty="0" err="1">
                <a:solidFill>
                  <a:schemeClr val="bg1"/>
                </a:solidFill>
              </a:rPr>
              <a:t>цінності</a:t>
            </a:r>
            <a:r>
              <a:rPr lang="ru-RU" b="1" dirty="0">
                <a:solidFill>
                  <a:schemeClr val="bg1"/>
                </a:solidFill>
              </a:rPr>
              <a:t> ми </a:t>
            </a:r>
            <a:r>
              <a:rPr lang="ru-RU" b="1" dirty="0" err="1">
                <a:solidFill>
                  <a:schemeClr val="bg1"/>
                </a:solidFill>
              </a:rPr>
              <a:t>повинні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пережити</a:t>
            </a:r>
            <a:r>
              <a:rPr lang="ru-RU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                           </a:t>
            </a:r>
            <a:r>
              <a:rPr lang="ru-RU" dirty="0" err="1" smtClean="0">
                <a:solidFill>
                  <a:schemeClr val="bg1"/>
                </a:solidFill>
              </a:rPr>
              <a:t>Віктор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Франкл</a:t>
            </a:r>
            <a:r>
              <a:rPr lang="ru-RU" dirty="0">
                <a:solidFill>
                  <a:schemeClr val="bg1"/>
                </a:solidFill>
              </a:rPr>
              <a:t> 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</a:rPr>
              <a:t>У </a:t>
            </a:r>
            <a:r>
              <a:rPr lang="ru-RU" b="1" dirty="0" err="1">
                <a:solidFill>
                  <a:schemeClr val="bg1"/>
                </a:solidFill>
              </a:rPr>
              <a:t>процесі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навчання</a:t>
            </a:r>
            <a:r>
              <a:rPr lang="ru-RU" b="1" dirty="0">
                <a:solidFill>
                  <a:schemeClr val="bg1"/>
                </a:solidFill>
              </a:rPr>
              <a:t> хороший учитель не </a:t>
            </a:r>
            <a:r>
              <a:rPr lang="ru-RU" b="1" dirty="0" err="1">
                <a:solidFill>
                  <a:schemeClr val="bg1"/>
                </a:solidFill>
              </a:rPr>
              <a:t>стільки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передає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цінності</a:t>
            </a:r>
            <a:r>
              <a:rPr lang="ru-RU" b="1" dirty="0">
                <a:solidFill>
                  <a:schemeClr val="bg1"/>
                </a:solidFill>
              </a:rPr>
              <a:t> (</a:t>
            </a:r>
            <a:r>
              <a:rPr lang="ru-RU" b="1" dirty="0" err="1">
                <a:solidFill>
                  <a:schemeClr val="bg1"/>
                </a:solidFill>
              </a:rPr>
              <a:t>знання</a:t>
            </a:r>
            <a:r>
              <a:rPr lang="ru-RU" b="1" dirty="0">
                <a:solidFill>
                  <a:schemeClr val="bg1"/>
                </a:solidFill>
              </a:rPr>
              <a:t>), </a:t>
            </a:r>
            <a:r>
              <a:rPr lang="ru-RU" b="1" dirty="0" err="1">
                <a:solidFill>
                  <a:schemeClr val="bg1"/>
                </a:solidFill>
              </a:rPr>
              <a:t>скільки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заражає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своїм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захопленням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цими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цінностями</a:t>
            </a:r>
            <a:r>
              <a:rPr lang="ru-RU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                          </a:t>
            </a:r>
            <a:r>
              <a:rPr lang="ru-RU" dirty="0" smtClean="0">
                <a:solidFill>
                  <a:schemeClr val="bg1"/>
                </a:solidFill>
              </a:rPr>
              <a:t>Анатоль </a:t>
            </a:r>
            <a:r>
              <a:rPr lang="ru-RU" dirty="0">
                <a:solidFill>
                  <a:schemeClr val="bg1"/>
                </a:solidFill>
              </a:rPr>
              <a:t>Франс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325" y="1350089"/>
            <a:ext cx="4785985" cy="3366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8985" y="5448693"/>
            <a:ext cx="97001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</a:rPr>
              <a:t>Це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дуже</a:t>
            </a:r>
            <a:r>
              <a:rPr lang="ru-RU" sz="2400" b="1" dirty="0">
                <a:solidFill>
                  <a:schemeClr val="bg1"/>
                </a:solidFill>
              </a:rPr>
              <a:t> «заразно», коли є </a:t>
            </a:r>
            <a:r>
              <a:rPr lang="ru-RU" sz="2400" b="1" dirty="0" err="1">
                <a:solidFill>
                  <a:schemeClr val="bg1"/>
                </a:solidFill>
              </a:rPr>
              <a:t>наочний</a:t>
            </a:r>
            <a:r>
              <a:rPr lang="ru-RU" sz="2400" b="1" dirty="0">
                <a:solidFill>
                  <a:schemeClr val="bg1"/>
                </a:solidFill>
              </a:rPr>
              <a:t> приклад </a:t>
            </a:r>
            <a:r>
              <a:rPr lang="ru-RU" sz="2400" b="1" dirty="0" err="1">
                <a:solidFill>
                  <a:schemeClr val="bg1"/>
                </a:solidFill>
              </a:rPr>
              <a:t>людини</a:t>
            </a:r>
            <a:r>
              <a:rPr lang="ru-RU" sz="2400" b="1" dirty="0">
                <a:solidFill>
                  <a:schemeClr val="bg1"/>
                </a:solidFill>
              </a:rPr>
              <a:t>, яка </a:t>
            </a:r>
            <a:r>
              <a:rPr lang="ru-RU" sz="2400" b="1" dirty="0" err="1">
                <a:solidFill>
                  <a:schemeClr val="bg1"/>
                </a:solidFill>
              </a:rPr>
              <a:t>живе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вільно</a:t>
            </a:r>
            <a:r>
              <a:rPr lang="ru-RU" sz="2400" b="1" dirty="0">
                <a:solidFill>
                  <a:schemeClr val="bg1"/>
                </a:solidFill>
              </a:rPr>
              <a:t>, гордо і </a:t>
            </a:r>
            <a:r>
              <a:rPr lang="ru-RU" sz="2400" b="1" dirty="0" err="1">
                <a:solidFill>
                  <a:schemeClr val="bg1"/>
                </a:solidFill>
              </a:rPr>
              <a:t>чесно</a:t>
            </a:r>
            <a:r>
              <a:rPr lang="ru-RU" sz="2400" b="1" dirty="0">
                <a:solidFill>
                  <a:schemeClr val="bg1"/>
                </a:solidFill>
              </a:rPr>
              <a:t>. </a:t>
            </a:r>
            <a:r>
              <a:rPr lang="ru-RU" sz="2400" b="1" dirty="0" err="1">
                <a:solidFill>
                  <a:schemeClr val="bg1"/>
                </a:solidFill>
              </a:rPr>
              <a:t>Виявляється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що</a:t>
            </a:r>
            <a:r>
              <a:rPr lang="ru-RU" sz="2400" b="1" dirty="0">
                <a:solidFill>
                  <a:schemeClr val="bg1"/>
                </a:solidFill>
              </a:rPr>
              <a:t> так </a:t>
            </a:r>
            <a:r>
              <a:rPr lang="ru-RU" sz="2400" b="1" dirty="0" err="1">
                <a:solidFill>
                  <a:schemeClr val="bg1"/>
                </a:solidFill>
              </a:rPr>
              <a:t>жити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можна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46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216816"/>
            <a:ext cx="10514831" cy="1018095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знаходити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ефективні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форми</a:t>
            </a:r>
            <a:r>
              <a:rPr lang="ru-RU" dirty="0">
                <a:solidFill>
                  <a:schemeClr val="bg1"/>
                </a:solidFill>
              </a:rPr>
              <a:t> «</a:t>
            </a:r>
            <a:r>
              <a:rPr lang="ru-RU" dirty="0" err="1">
                <a:solidFill>
                  <a:schemeClr val="bg1"/>
                </a:solidFill>
              </a:rPr>
              <a:t>трансляції</a:t>
            </a:r>
            <a:r>
              <a:rPr lang="ru-RU" dirty="0">
                <a:solidFill>
                  <a:schemeClr val="bg1"/>
                </a:solidFill>
              </a:rPr>
              <a:t>» </a:t>
            </a:r>
            <a:r>
              <a:rPr lang="ru-RU" dirty="0" err="1">
                <a:solidFill>
                  <a:schemeClr val="bg1"/>
                </a:solidFill>
              </a:rPr>
              <a:t>сенсів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цінностей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951" y="1819372"/>
            <a:ext cx="5307290" cy="38084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400" b="1" dirty="0">
                <a:solidFill>
                  <a:schemeClr val="bg1"/>
                </a:solidFill>
              </a:rPr>
              <a:t>Я не математику(фізику, історію…) викладаю, а математикою (фізикою, історією…) вчу чомусь більшому, засіваючи зернята, які проростуть в душах дітей.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571" y="1477711"/>
            <a:ext cx="6209203" cy="465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14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188536"/>
            <a:ext cx="10448844" cy="1329179"/>
          </a:xfrm>
        </p:spPr>
        <p:txBody>
          <a:bodyPr/>
          <a:lstStyle/>
          <a:p>
            <a:r>
              <a:rPr lang="ru-RU" dirty="0" err="1">
                <a:solidFill>
                  <a:schemeClr val="bg1"/>
                </a:solidFill>
              </a:rPr>
              <a:t>Базові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цінності</a:t>
            </a:r>
            <a:r>
              <a:rPr lang="ru-RU" dirty="0">
                <a:solidFill>
                  <a:schemeClr val="bg1"/>
                </a:solidFill>
              </a:rPr>
              <a:t> є </a:t>
            </a:r>
            <a:r>
              <a:rPr lang="ru-RU" dirty="0" err="1">
                <a:solidFill>
                  <a:schemeClr val="bg1"/>
                </a:solidFill>
              </a:rPr>
              <a:t>керівними</a:t>
            </a:r>
            <a:r>
              <a:rPr lang="ru-RU" dirty="0">
                <a:solidFill>
                  <a:schemeClr val="bg1"/>
                </a:solidFill>
              </a:rPr>
              <a:t> принципами в </a:t>
            </a:r>
            <a:r>
              <a:rPr lang="ru-RU" dirty="0" err="1">
                <a:solidFill>
                  <a:schemeClr val="bg1"/>
                </a:solidFill>
              </a:rPr>
              <a:t>житті</a:t>
            </a:r>
            <a:r>
              <a:rPr lang="ru-RU" dirty="0">
                <a:solidFill>
                  <a:schemeClr val="bg1"/>
                </a:solidFill>
              </a:rPr>
              <a:t> людей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6499" y="1743959"/>
            <a:ext cx="677787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У найзагальнішому, цінності - це те, що особливо важливо для людини.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endParaRPr lang="uk-UA" sz="2400" b="1" dirty="0" smtClean="0">
              <a:solidFill>
                <a:schemeClr val="bg1"/>
              </a:solidFill>
            </a:endParaRPr>
          </a:p>
          <a:p>
            <a:r>
              <a:rPr lang="uk-UA" sz="2400" b="1" dirty="0" smtClean="0">
                <a:solidFill>
                  <a:schemeClr val="bg1"/>
                </a:solidFill>
              </a:rPr>
              <a:t>Їх </a:t>
            </a:r>
            <a:r>
              <a:rPr lang="uk-UA" sz="2400" b="1" dirty="0">
                <a:solidFill>
                  <a:schemeClr val="bg1"/>
                </a:solidFill>
              </a:rPr>
              <a:t>усвідомлення та реалізація дають їй можливість сформуватись як особистість, </a:t>
            </a:r>
            <a:r>
              <a:rPr lang="uk-UA" sz="2400" b="1" dirty="0" err="1">
                <a:solidFill>
                  <a:schemeClr val="bg1"/>
                </a:solidFill>
              </a:rPr>
              <a:t>самореалізуватися</a:t>
            </a:r>
            <a:r>
              <a:rPr lang="uk-UA" sz="2400" b="1" dirty="0">
                <a:solidFill>
                  <a:schemeClr val="bg1"/>
                </a:solidFill>
              </a:rPr>
              <a:t> в житті.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endParaRPr lang="uk-UA" sz="2400" b="1" dirty="0" smtClean="0">
              <a:solidFill>
                <a:schemeClr val="bg1"/>
              </a:solidFill>
            </a:endParaRPr>
          </a:p>
          <a:p>
            <a:r>
              <a:rPr lang="uk-UA" sz="2400" b="1" dirty="0" smtClean="0">
                <a:solidFill>
                  <a:schemeClr val="bg1"/>
                </a:solidFill>
              </a:rPr>
              <a:t>Систему </a:t>
            </a:r>
            <a:r>
              <a:rPr lang="uk-UA" sz="2400" b="1" dirty="0">
                <a:solidFill>
                  <a:schemeClr val="bg1"/>
                </a:solidFill>
              </a:rPr>
              <a:t>цінностей складають уявлення про добро і зло, щастя, мету та сутність життя, красу, честь і гідність тощо.</a:t>
            </a: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44" y="1743959"/>
            <a:ext cx="3789363" cy="378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335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534" y="292232"/>
            <a:ext cx="10284644" cy="164026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 err="1" smtClean="0">
                <a:solidFill>
                  <a:schemeClr val="bg1"/>
                </a:solidFill>
              </a:rPr>
              <a:t>Сучасна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освіта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- </a:t>
            </a:r>
            <a:r>
              <a:rPr lang="ru-RU" b="1" dirty="0" err="1">
                <a:solidFill>
                  <a:schemeClr val="bg1"/>
                </a:solidFill>
              </a:rPr>
              <a:t>це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дуже</a:t>
            </a:r>
            <a:r>
              <a:rPr lang="ru-RU" b="1" dirty="0">
                <a:solidFill>
                  <a:schemeClr val="bg1"/>
                </a:solidFill>
              </a:rPr>
              <a:t> складно і буде </a:t>
            </a:r>
            <a:r>
              <a:rPr lang="ru-RU" b="1" dirty="0" err="1">
                <a:solidFill>
                  <a:schemeClr val="bg1"/>
                </a:solidFill>
              </a:rPr>
              <a:t>ще</a:t>
            </a:r>
            <a:r>
              <a:rPr lang="ru-RU" b="1" dirty="0">
                <a:solidFill>
                  <a:schemeClr val="bg1"/>
                </a:solidFill>
              </a:rPr>
              <a:t> в 100 </a:t>
            </a:r>
            <a:r>
              <a:rPr lang="ru-RU" b="1" dirty="0" err="1">
                <a:solidFill>
                  <a:schemeClr val="bg1"/>
                </a:solidFill>
              </a:rPr>
              <a:t>разів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складніше</a:t>
            </a:r>
            <a:r>
              <a:rPr lang="ru-RU" b="1" dirty="0">
                <a:solidFill>
                  <a:schemeClr val="bg1"/>
                </a:solidFill>
              </a:rPr>
              <a:t>.</a:t>
            </a:r>
            <a:br>
              <a:rPr lang="ru-RU" b="1" dirty="0">
                <a:solidFill>
                  <a:schemeClr val="bg1"/>
                </a:solidFill>
              </a:rPr>
            </a:b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38605" y="1809947"/>
            <a:ext cx="8116479" cy="4402318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chemeClr val="bg1"/>
                </a:solidFill>
              </a:rPr>
              <a:t>У </a:t>
            </a:r>
            <a:r>
              <a:rPr lang="ru-RU" sz="2800" dirty="0">
                <a:solidFill>
                  <a:schemeClr val="bg1"/>
                </a:solidFill>
              </a:rPr>
              <a:t>нас </a:t>
            </a:r>
            <a:r>
              <a:rPr lang="ru-RU" sz="2800" dirty="0" err="1">
                <a:solidFill>
                  <a:schemeClr val="bg1"/>
                </a:solidFill>
              </a:rPr>
              <a:t>переважає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нескладне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>
                <a:solidFill>
                  <a:schemeClr val="bg1"/>
                </a:solidFill>
              </a:rPr>
              <a:t>і </a:t>
            </a:r>
            <a:r>
              <a:rPr lang="ru-RU" sz="2800" dirty="0" err="1">
                <a:solidFill>
                  <a:schemeClr val="bg1"/>
                </a:solidFill>
              </a:rPr>
              <a:t>сучасне</a:t>
            </a:r>
            <a:r>
              <a:rPr lang="ru-RU" sz="2800" dirty="0">
                <a:solidFill>
                  <a:schemeClr val="bg1"/>
                </a:solidFill>
              </a:rPr>
              <a:t>, а </a:t>
            </a:r>
            <a:r>
              <a:rPr lang="ru-RU" sz="2800" dirty="0" err="1">
                <a:solidFill>
                  <a:schemeClr val="bg1"/>
                </a:solidFill>
              </a:rPr>
              <a:t>просте</a:t>
            </a:r>
            <a:r>
              <a:rPr lang="ru-RU" sz="2800" dirty="0">
                <a:solidFill>
                  <a:schemeClr val="bg1"/>
                </a:solidFill>
              </a:rPr>
              <a:t> (</a:t>
            </a:r>
            <a:r>
              <a:rPr lang="ru-RU" sz="2800" dirty="0" err="1">
                <a:solidFill>
                  <a:schemeClr val="bg1"/>
                </a:solidFill>
              </a:rPr>
              <a:t>спрощене</a:t>
            </a:r>
            <a:r>
              <a:rPr lang="ru-RU" sz="2800" dirty="0">
                <a:solidFill>
                  <a:schemeClr val="bg1"/>
                </a:solidFill>
              </a:rPr>
              <a:t>) і </a:t>
            </a:r>
            <a:r>
              <a:rPr lang="ru-RU" sz="2800" dirty="0" err="1" smtClean="0">
                <a:solidFill>
                  <a:schemeClr val="bg1"/>
                </a:solidFill>
              </a:rPr>
              <a:t>ретроградсько-хуторянське</a:t>
            </a:r>
            <a:r>
              <a:rPr lang="ru-RU" sz="2800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28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Що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саме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заважає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ускладнюватись</a:t>
            </a:r>
            <a:r>
              <a:rPr lang="ru-RU" sz="2800" dirty="0">
                <a:solidFill>
                  <a:schemeClr val="bg1"/>
                </a:solidFill>
              </a:rPr>
              <a:t> та </a:t>
            </a:r>
            <a:r>
              <a:rPr lang="ru-RU" sz="2800" dirty="0" err="1">
                <a:solidFill>
                  <a:schemeClr val="bg1"/>
                </a:solidFill>
              </a:rPr>
              <a:t>модернізуватись</a:t>
            </a:r>
            <a:r>
              <a:rPr lang="ru-RU" sz="2800" dirty="0">
                <a:solidFill>
                  <a:schemeClr val="bg1"/>
                </a:solidFill>
              </a:rPr>
              <a:t> у </a:t>
            </a:r>
            <a:r>
              <a:rPr lang="ru-RU" sz="2800" dirty="0" err="1">
                <a:solidFill>
                  <a:schemeClr val="bg1"/>
                </a:solidFill>
              </a:rPr>
              <a:t>вітчизняній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системі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освіти</a:t>
            </a:r>
            <a:r>
              <a:rPr lang="ru-RU" sz="2800" dirty="0">
                <a:solidFill>
                  <a:schemeClr val="bg1"/>
                </a:solidFill>
              </a:rPr>
              <a:t>? </a:t>
            </a:r>
            <a:endParaRPr lang="uk-UA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66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1142999"/>
            <a:ext cx="5283200" cy="1778001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700" y="3797300"/>
            <a:ext cx="10502900" cy="3060700"/>
          </a:xfrm>
        </p:spPr>
        <p:txBody>
          <a:bodyPr>
            <a:noAutofit/>
          </a:bodyPr>
          <a:lstStyle/>
          <a:p>
            <a:pPr marL="0" lvl="0" indent="0" defTabSz="914400" rtl="1" eaLnBrk="0" fontAlgn="base" hangingPunct="0">
              <a:lnSpc>
                <a:spcPct val="115000"/>
              </a:lnSpc>
              <a:spcAft>
                <a:spcPts val="450"/>
              </a:spcAft>
              <a:buClr>
                <a:srgbClr val="996633"/>
              </a:buClr>
              <a:buSzPct val="95000"/>
              <a:buNone/>
            </a:pPr>
            <a:r>
              <a:rPr lang="uk-UA" altLang="uk-UA" sz="2800" kern="0" dirty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Helvetica" pitchFamily="34" charset="0"/>
              </a:rPr>
              <a:t>Запрошую на портал “Освітня політика”</a:t>
            </a:r>
            <a:endParaRPr lang="uk-UA" altLang="uk-UA" sz="2800" kern="0" dirty="0">
              <a:solidFill>
                <a:schemeClr val="bg1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lvl="0" indent="0" defTabSz="914400" rtl="1" eaLnBrk="0" fontAlgn="base" hangingPunct="0">
              <a:lnSpc>
                <a:spcPct val="115000"/>
              </a:lnSpc>
              <a:spcAft>
                <a:spcPts val="450"/>
              </a:spcAft>
              <a:buClr>
                <a:srgbClr val="996633"/>
              </a:buClr>
              <a:buSzPct val="95000"/>
              <a:buNone/>
            </a:pPr>
            <a:r>
              <a:rPr lang="uk-UA" altLang="uk-UA" sz="2800" kern="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Helvetica" pitchFamily="34" charset="0"/>
                <a:hlinkClick r:id="rId2"/>
              </a:rPr>
              <a:t>http://education-ua.org/ua</a:t>
            </a:r>
            <a:r>
              <a:rPr lang="uk-UA" altLang="uk-UA" sz="2800" kern="0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Helvetica" pitchFamily="34" charset="0"/>
                <a:hlinkClick r:id="rId2"/>
              </a:rPr>
              <a:t>/</a:t>
            </a:r>
            <a:r>
              <a:rPr lang="uk-UA" altLang="uk-UA" sz="2800" kern="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Helvetica" pitchFamily="34" charset="0"/>
              </a:rPr>
              <a:t> </a:t>
            </a:r>
            <a:r>
              <a:rPr lang="uk-UA" altLang="uk-UA" sz="2800" kern="0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Helvetica" pitchFamily="34" charset="0"/>
              </a:rPr>
              <a:t>  </a:t>
            </a:r>
            <a:endParaRPr lang="uk-UA" altLang="uk-UA" sz="2800" kern="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lvl="0" indent="0" defTabSz="914400" rtl="1" eaLnBrk="0" fontAlgn="base" hangingPunct="0">
              <a:lnSpc>
                <a:spcPct val="115000"/>
              </a:lnSpc>
              <a:spcAft>
                <a:spcPts val="450"/>
              </a:spcAft>
              <a:buClr>
                <a:srgbClr val="996633"/>
              </a:buClr>
              <a:buSzPct val="95000"/>
              <a:buNone/>
            </a:pPr>
            <a:r>
              <a:rPr lang="uk-UA" altLang="uk-UA" sz="2800" kern="0" dirty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Helvetica" pitchFamily="34" charset="0"/>
              </a:rPr>
              <a:t> Відвідуйте мою сторінку</a:t>
            </a:r>
            <a:endParaRPr lang="uk-UA" altLang="uk-UA" sz="2800" kern="0" dirty="0">
              <a:solidFill>
                <a:schemeClr val="bg1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lvl="0" indent="0" defTabSz="914400" rtl="1" eaLnBrk="0" fontAlgn="base" hangingPunct="0">
              <a:lnSpc>
                <a:spcPct val="115000"/>
              </a:lnSpc>
              <a:spcAft>
                <a:spcPts val="450"/>
              </a:spcAft>
              <a:buClr>
                <a:srgbClr val="996633"/>
              </a:buClr>
              <a:buSzPct val="95000"/>
              <a:buNone/>
            </a:pPr>
            <a:r>
              <a:rPr lang="uk-UA" altLang="uk-UA" sz="2800" kern="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Helvetica" pitchFamily="34" charset="0"/>
              </a:rPr>
              <a:t>https://www.facebook.com/hromovyy.viktor</a:t>
            </a:r>
            <a:endParaRPr lang="uk-UA" altLang="uk-UA" sz="2800" kern="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lvl="0" indent="0" defTabSz="914400" rtl="1" eaLnBrk="0" fontAlgn="base" hangingPunct="0">
              <a:lnSpc>
                <a:spcPct val="115000"/>
              </a:lnSpc>
              <a:spcAft>
                <a:spcPts val="450"/>
              </a:spcAft>
              <a:buClr>
                <a:srgbClr val="996633"/>
              </a:buClr>
              <a:buSzPct val="95000"/>
              <a:buNone/>
            </a:pPr>
            <a:r>
              <a:rPr lang="uk-UA" altLang="uk-UA" sz="2800" kern="0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Helvetica" pitchFamily="34" charset="0"/>
              </a:rPr>
              <a:t>Пишіть</a:t>
            </a:r>
            <a:r>
              <a:rPr lang="uk-UA" altLang="uk-UA" sz="2800" kern="0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altLang="uk-UA" sz="2800" kern="0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Helvetica" pitchFamily="34" charset="0"/>
              </a:rPr>
              <a:t>Е-</a:t>
            </a:r>
            <a:r>
              <a:rPr lang="uk-UA" altLang="uk-UA" sz="2800" kern="0" dirty="0" err="1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Helvetica" pitchFamily="34" charset="0"/>
              </a:rPr>
              <a:t>mail</a:t>
            </a:r>
            <a:r>
              <a:rPr lang="uk-UA" altLang="uk-UA" sz="2800" kern="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Helvetica" pitchFamily="34" charset="0"/>
              </a:rPr>
              <a:t>: </a:t>
            </a:r>
            <a:r>
              <a:rPr lang="uk-UA" altLang="uk-UA" sz="2800" kern="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Helvetica" pitchFamily="34" charset="0"/>
                <a:hlinkClick r:id="rId3"/>
              </a:rPr>
              <a:t>gromovy@yahoo.com</a:t>
            </a:r>
            <a:r>
              <a:rPr lang="uk-UA" altLang="uk-UA" sz="2800" kern="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Helvetica" pitchFamily="34" charset="0"/>
              </a:rPr>
              <a:t>   </a:t>
            </a:r>
            <a:endParaRPr lang="uk-UA" altLang="uk-UA" sz="2800" kern="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endParaRPr lang="uk-UA" sz="2800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233044"/>
            <a:ext cx="9385300" cy="278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 flipH="1">
            <a:off x="8323867" y="3982997"/>
            <a:ext cx="31956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© Віктор Громовий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364" y="4801108"/>
            <a:ext cx="1633537" cy="1809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927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179110"/>
            <a:ext cx="9732408" cy="980387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bg1"/>
                </a:solidFill>
              </a:rPr>
              <a:t>Цінності - це те, що </a:t>
            </a:r>
            <a:r>
              <a:rPr lang="uk-UA" dirty="0" smtClean="0">
                <a:solidFill>
                  <a:schemeClr val="bg1"/>
                </a:solidFill>
              </a:rPr>
              <a:t>дає  </a:t>
            </a:r>
            <a:r>
              <a:rPr lang="uk-UA" dirty="0">
                <a:solidFill>
                  <a:schemeClr val="bg1"/>
                </a:solidFill>
              </a:rPr>
              <a:t>можливість </a:t>
            </a:r>
            <a:r>
              <a:rPr lang="uk-UA" dirty="0" smtClean="0">
                <a:solidFill>
                  <a:schemeClr val="bg1"/>
                </a:solidFill>
              </a:rPr>
              <a:t>людині сформуватись </a:t>
            </a:r>
            <a:r>
              <a:rPr lang="uk-UA" dirty="0">
                <a:solidFill>
                  <a:schemeClr val="bg1"/>
                </a:solidFill>
              </a:rPr>
              <a:t>як особистість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5671" y="2121031"/>
            <a:ext cx="7258638" cy="36010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400" b="1" dirty="0">
                <a:solidFill>
                  <a:schemeClr val="bg1"/>
                </a:solidFill>
              </a:rPr>
              <a:t>У нас </a:t>
            </a:r>
            <a:r>
              <a:rPr lang="uk-UA" sz="2400" b="1" dirty="0" smtClean="0">
                <a:solidFill>
                  <a:schemeClr val="bg1"/>
                </a:solidFill>
              </a:rPr>
              <a:t>директора школи і вчителя </a:t>
            </a:r>
            <a:r>
              <a:rPr lang="uk-UA" sz="2400" b="1" dirty="0">
                <a:solidFill>
                  <a:schemeClr val="bg1"/>
                </a:solidFill>
              </a:rPr>
              <a:t>досі сприймають як </a:t>
            </a:r>
            <a:r>
              <a:rPr lang="uk-UA" sz="2400" b="1" dirty="0" smtClean="0">
                <a:solidFill>
                  <a:schemeClr val="bg1"/>
                </a:solidFill>
              </a:rPr>
              <a:t>функцію(точніше, як багатофункціональний </a:t>
            </a:r>
            <a:r>
              <a:rPr lang="uk-UA" sz="2400" b="1" dirty="0">
                <a:solidFill>
                  <a:schemeClr val="bg1"/>
                </a:solidFill>
              </a:rPr>
              <a:t>пристрій), а не як людину</a:t>
            </a:r>
            <a:r>
              <a:rPr lang="uk-UA" sz="2400" b="1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uk-UA" sz="2400" b="1" dirty="0" smtClean="0">
                <a:solidFill>
                  <a:schemeClr val="bg1"/>
                </a:solidFill>
              </a:rPr>
              <a:t> </a:t>
            </a:r>
            <a:r>
              <a:rPr lang="uk-UA" sz="2400" b="1" dirty="0">
                <a:solidFill>
                  <a:schemeClr val="bg1"/>
                </a:solidFill>
              </a:rPr>
              <a:t>І освітянську бюрократію </a:t>
            </a:r>
            <a:r>
              <a:rPr lang="uk-UA" sz="2400" b="1" dirty="0" smtClean="0">
                <a:solidFill>
                  <a:schemeClr val="bg1"/>
                </a:solidFill>
              </a:rPr>
              <a:t>та і </a:t>
            </a:r>
            <a:r>
              <a:rPr lang="uk-UA" sz="2400" b="1" dirty="0">
                <a:solidFill>
                  <a:schemeClr val="bg1"/>
                </a:solidFill>
              </a:rPr>
              <a:t>багатьох батьків </a:t>
            </a:r>
            <a:r>
              <a:rPr lang="uk-UA" sz="2400" b="1" dirty="0" smtClean="0">
                <a:solidFill>
                  <a:schemeClr val="bg1"/>
                </a:solidFill>
              </a:rPr>
              <a:t>директор </a:t>
            </a:r>
            <a:r>
              <a:rPr lang="uk-UA" sz="2400" b="1" dirty="0">
                <a:solidFill>
                  <a:schemeClr val="bg1"/>
                </a:solidFill>
              </a:rPr>
              <a:t>школи і </a:t>
            </a:r>
            <a:r>
              <a:rPr lang="uk-UA" sz="2400" b="1" dirty="0" smtClean="0">
                <a:solidFill>
                  <a:schemeClr val="bg1"/>
                </a:solidFill>
              </a:rPr>
              <a:t>вчитель </a:t>
            </a:r>
            <a:r>
              <a:rPr lang="uk-UA" sz="2400" b="1" dirty="0">
                <a:solidFill>
                  <a:schemeClr val="bg1"/>
                </a:solidFill>
              </a:rPr>
              <a:t>цікавить </a:t>
            </a:r>
            <a:r>
              <a:rPr lang="uk-UA" sz="2400" b="1" dirty="0" smtClean="0">
                <a:solidFill>
                  <a:schemeClr val="bg1"/>
                </a:solidFill>
              </a:rPr>
              <a:t>перш за все не </a:t>
            </a:r>
            <a:r>
              <a:rPr lang="uk-UA" sz="2400" b="1" dirty="0">
                <a:solidFill>
                  <a:schemeClr val="bg1"/>
                </a:solidFill>
              </a:rPr>
              <a:t>як особистість, а лише як носій набору певних компетенцій.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uk-UA" sz="2400" b="1" dirty="0" smtClean="0">
                <a:solidFill>
                  <a:schemeClr val="bg1"/>
                </a:solidFill>
              </a:rPr>
              <a:t>Але</a:t>
            </a:r>
            <a:r>
              <a:rPr lang="uk-UA" sz="2400" b="1" dirty="0">
                <a:solidFill>
                  <a:schemeClr val="bg1"/>
                </a:solidFill>
              </a:rPr>
              <a:t>… парадокс у тому, що людина-функція не може бути цікавою дітям. Що робити</a:t>
            </a:r>
            <a:r>
              <a:rPr lang="uk-UA" sz="2400" b="1" dirty="0" smtClean="0">
                <a:solidFill>
                  <a:schemeClr val="bg1"/>
                </a:solidFill>
              </a:rPr>
              <a:t>?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2400" b="1" dirty="0" err="1" smtClean="0">
                <a:solidFill>
                  <a:schemeClr val="bg1"/>
                </a:solidFill>
              </a:rPr>
              <a:t>Переходити</a:t>
            </a:r>
            <a:r>
              <a:rPr lang="ru-RU" sz="2400" b="1" dirty="0" smtClean="0">
                <a:solidFill>
                  <a:schemeClr val="bg1"/>
                </a:solidFill>
              </a:rPr>
              <a:t> до </a:t>
            </a:r>
            <a:r>
              <a:rPr lang="ru-RU" sz="2400" b="1" dirty="0" err="1" smtClean="0">
                <a:solidFill>
                  <a:schemeClr val="bg1"/>
                </a:solidFill>
              </a:rPr>
              <a:t>управління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на </a:t>
            </a:r>
            <a:r>
              <a:rPr lang="ru-RU" sz="2400" b="1" dirty="0" err="1">
                <a:solidFill>
                  <a:schemeClr val="bg1"/>
                </a:solidFill>
              </a:rPr>
              <a:t>основі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цінностей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827" y="2501851"/>
            <a:ext cx="4067175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260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169683"/>
            <a:ext cx="10552540" cy="98038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Проблема у </a:t>
            </a:r>
            <a:r>
              <a:rPr lang="ru-RU" dirty="0" err="1">
                <a:solidFill>
                  <a:schemeClr val="bg1"/>
                </a:solidFill>
              </a:rPr>
              <a:t>глибинній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підміні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сутностей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рецепті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успіху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799" y="876692"/>
            <a:ext cx="4783892" cy="5755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7390" y="1706253"/>
            <a:ext cx="679672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Як ми </a:t>
            </a:r>
            <a:r>
              <a:rPr lang="ru-RU" sz="2400" b="1" dirty="0" err="1">
                <a:solidFill>
                  <a:schemeClr val="bg1"/>
                </a:solidFill>
              </a:rPr>
              <a:t>використовуємо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фінські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рецепти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успіху</a:t>
            </a:r>
            <a:r>
              <a:rPr lang="ru-RU" sz="2400" b="1" dirty="0">
                <a:solidFill>
                  <a:schemeClr val="bg1"/>
                </a:solidFill>
              </a:rPr>
              <a:t> в </a:t>
            </a:r>
            <a:r>
              <a:rPr lang="ru-RU" sz="2400" b="1" dirty="0" err="1">
                <a:solidFill>
                  <a:schemeClr val="bg1"/>
                </a:solidFill>
              </a:rPr>
              <a:t>шкільній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освіті</a:t>
            </a:r>
            <a:r>
              <a:rPr lang="ru-RU" sz="2400" b="1" dirty="0">
                <a:solidFill>
                  <a:schemeClr val="bg1"/>
                </a:solidFill>
              </a:rPr>
              <a:t>: </a:t>
            </a:r>
            <a:r>
              <a:rPr lang="ru-RU" sz="2400" b="1" dirty="0" err="1">
                <a:solidFill>
                  <a:schemeClr val="bg1"/>
                </a:solidFill>
              </a:rPr>
              <a:t>візуалізація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Проблема в тому, </a:t>
            </a:r>
            <a:r>
              <a:rPr lang="ru-RU" sz="2400" b="1" dirty="0" err="1">
                <a:solidFill>
                  <a:schemeClr val="bg1"/>
                </a:solidFill>
              </a:rPr>
              <a:t>що</a:t>
            </a:r>
            <a:r>
              <a:rPr lang="ru-RU" sz="2400" b="1" dirty="0">
                <a:solidFill>
                  <a:schemeClr val="bg1"/>
                </a:solidFill>
              </a:rPr>
              <a:t> у </a:t>
            </a:r>
            <a:r>
              <a:rPr lang="ru-RU" sz="2400" b="1" dirty="0" err="1">
                <a:solidFill>
                  <a:schemeClr val="bg1"/>
                </a:solidFill>
              </a:rPr>
              <a:t>їхній</a:t>
            </a:r>
            <a:r>
              <a:rPr lang="ru-RU" sz="2400" b="1" dirty="0">
                <a:solidFill>
                  <a:schemeClr val="bg1"/>
                </a:solidFill>
              </a:rPr>
              <a:t> "</a:t>
            </a:r>
            <a:r>
              <a:rPr lang="ru-RU" sz="2400" b="1" dirty="0" err="1">
                <a:solidFill>
                  <a:schemeClr val="bg1"/>
                </a:solidFill>
              </a:rPr>
              <a:t>формулі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успіху</a:t>
            </a:r>
            <a:r>
              <a:rPr lang="ru-RU" sz="2400" b="1" dirty="0">
                <a:solidFill>
                  <a:schemeClr val="bg1"/>
                </a:solidFill>
              </a:rPr>
              <a:t>" </a:t>
            </a:r>
            <a:r>
              <a:rPr lang="ru-RU" sz="2400" b="1" dirty="0" err="1">
                <a:solidFill>
                  <a:schemeClr val="bg1"/>
                </a:solidFill>
              </a:rPr>
              <a:t>довіру</a:t>
            </a:r>
            <a:r>
              <a:rPr lang="ru-RU" sz="2400" b="1" dirty="0">
                <a:solidFill>
                  <a:schemeClr val="bg1"/>
                </a:solidFill>
              </a:rPr>
              <a:t> до </a:t>
            </a:r>
            <a:r>
              <a:rPr lang="ru-RU" sz="2400" b="1" dirty="0" err="1">
                <a:solidFill>
                  <a:schemeClr val="bg1"/>
                </a:solidFill>
              </a:rPr>
              <a:t>вчителя</a:t>
            </a:r>
            <a:r>
              <a:rPr lang="ru-RU" sz="2400" b="1" dirty="0">
                <a:solidFill>
                  <a:schemeClr val="bg1"/>
                </a:solidFill>
              </a:rPr>
              <a:t> ми </a:t>
            </a:r>
            <a:r>
              <a:rPr lang="ru-RU" sz="2400" b="1" dirty="0" err="1">
                <a:solidFill>
                  <a:schemeClr val="bg1"/>
                </a:solidFill>
              </a:rPr>
              <a:t>замінили</a:t>
            </a:r>
            <a:r>
              <a:rPr lang="ru-RU" sz="2400" b="1" dirty="0">
                <a:solidFill>
                  <a:schemeClr val="bg1"/>
                </a:solidFill>
              </a:rPr>
              <a:t> на </a:t>
            </a:r>
            <a:r>
              <a:rPr lang="ru-RU" sz="2400" b="1" dirty="0" err="1">
                <a:solidFill>
                  <a:schemeClr val="bg1"/>
                </a:solidFill>
              </a:rPr>
              <a:t>створення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агресивного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середовища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навколо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школи</a:t>
            </a:r>
            <a:r>
              <a:rPr lang="ru-RU" sz="2400" b="1" dirty="0">
                <a:solidFill>
                  <a:schemeClr val="bg1"/>
                </a:solidFill>
              </a:rPr>
              <a:t>(</a:t>
            </a:r>
            <a:r>
              <a:rPr lang="ru-RU" sz="2400" b="1" dirty="0" err="1">
                <a:solidFill>
                  <a:schemeClr val="bg1"/>
                </a:solidFill>
              </a:rPr>
              <a:t>головний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привід</a:t>
            </a:r>
            <a:r>
              <a:rPr lang="ru-RU" sz="2400" b="1" dirty="0">
                <a:solidFill>
                  <a:schemeClr val="bg1"/>
                </a:solidFill>
              </a:rPr>
              <a:t> для </a:t>
            </a:r>
            <a:r>
              <a:rPr lang="ru-RU" sz="2400" b="1" dirty="0" err="1">
                <a:solidFill>
                  <a:schemeClr val="bg1"/>
                </a:solidFill>
              </a:rPr>
              <a:t>цього</a:t>
            </a:r>
            <a:r>
              <a:rPr lang="ru-RU" sz="2400" b="1" dirty="0">
                <a:solidFill>
                  <a:schemeClr val="bg1"/>
                </a:solidFill>
              </a:rPr>
              <a:t> - </a:t>
            </a:r>
            <a:r>
              <a:rPr lang="ru-RU" sz="2400" b="1" dirty="0" err="1">
                <a:solidFill>
                  <a:schemeClr val="bg1"/>
                </a:solidFill>
              </a:rPr>
              <a:t>боротьба</a:t>
            </a:r>
            <a:r>
              <a:rPr lang="ru-RU" sz="2400" b="1" dirty="0">
                <a:solidFill>
                  <a:schemeClr val="bg1"/>
                </a:solidFill>
              </a:rPr>
              <a:t> з "поборами"), а свободу - на </a:t>
            </a:r>
            <a:r>
              <a:rPr lang="ru-RU" sz="2400" b="1" dirty="0" err="1">
                <a:solidFill>
                  <a:schemeClr val="bg1"/>
                </a:solidFill>
              </a:rPr>
              <a:t>посилення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різних</a:t>
            </a:r>
            <a:r>
              <a:rPr lang="ru-RU" sz="2400" b="1" dirty="0">
                <a:solidFill>
                  <a:schemeClr val="bg1"/>
                </a:solidFill>
              </a:rPr>
              <a:t> форм </a:t>
            </a:r>
            <a:r>
              <a:rPr lang="ru-RU" sz="2400" b="1" dirty="0" err="1">
                <a:solidFill>
                  <a:schemeClr val="bg1"/>
                </a:solidFill>
              </a:rPr>
              <a:t>пресингування</a:t>
            </a:r>
            <a:r>
              <a:rPr lang="ru-RU" sz="2400" b="1" dirty="0">
                <a:solidFill>
                  <a:schemeClr val="bg1"/>
                </a:solidFill>
              </a:rPr>
              <a:t> і </a:t>
            </a:r>
            <a:r>
              <a:rPr lang="ru-RU" sz="2400" b="1" dirty="0" err="1">
                <a:solidFill>
                  <a:schemeClr val="bg1"/>
                </a:solidFill>
              </a:rPr>
              <a:t>відвертого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забемхування</a:t>
            </a:r>
            <a:r>
              <a:rPr lang="ru-RU" sz="2400" b="1" dirty="0">
                <a:solidFill>
                  <a:schemeClr val="bg1"/>
                </a:solidFill>
              </a:rPr>
              <a:t>...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А так все добре, </a:t>
            </a:r>
            <a:r>
              <a:rPr lang="ru-RU" sz="2400" b="1" dirty="0" err="1">
                <a:solidFill>
                  <a:schemeClr val="bg1"/>
                </a:solidFill>
              </a:rPr>
              <a:t>чудовий</a:t>
            </a:r>
            <a:r>
              <a:rPr lang="ru-RU" sz="2400" b="1" dirty="0">
                <a:solidFill>
                  <a:schemeClr val="bg1"/>
                </a:solidFill>
              </a:rPr>
              <a:t> рецепт. Смачного! </a:t>
            </a:r>
            <a:r>
              <a:rPr lang="ru-RU" sz="2400" b="1" dirty="0" err="1">
                <a:solidFill>
                  <a:schemeClr val="bg1"/>
                </a:solidFill>
              </a:rPr>
              <a:t>Їжте</a:t>
            </a:r>
            <a:r>
              <a:rPr lang="ru-RU" sz="2400" b="1" dirty="0">
                <a:solidFill>
                  <a:schemeClr val="bg1"/>
                </a:solidFill>
              </a:rPr>
              <a:t>, та не обляпайтесь...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740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273378"/>
            <a:ext cx="10024638" cy="886119"/>
          </a:xfrm>
        </p:spPr>
        <p:txBody>
          <a:bodyPr/>
          <a:lstStyle/>
          <a:p>
            <a:r>
              <a:rPr lang="ru-RU" dirty="0">
                <a:solidFill>
                  <a:prstClr val="black"/>
                </a:solidFill>
              </a:rPr>
              <a:t> ДНК: </a:t>
            </a:r>
            <a:r>
              <a:rPr lang="ru-RU" dirty="0" err="1">
                <a:solidFill>
                  <a:prstClr val="black"/>
                </a:solidFill>
              </a:rPr>
              <a:t>Місія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err="1">
                <a:solidFill>
                  <a:prstClr val="black"/>
                </a:solidFill>
              </a:rPr>
              <a:t>Візія</a:t>
            </a:r>
            <a:r>
              <a:rPr lang="uk-UA" dirty="0">
                <a:solidFill>
                  <a:prstClr val="black"/>
                </a:solidFill>
              </a:rPr>
              <a:t>,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цінності</a:t>
            </a:r>
            <a:r>
              <a:rPr lang="ru-RU" dirty="0">
                <a:solidFill>
                  <a:prstClr val="black"/>
                </a:solidFill>
              </a:rPr>
              <a:t>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988" y="1857080"/>
            <a:ext cx="5303124" cy="31108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chemeClr val="bg1"/>
                </a:solidFill>
              </a:rPr>
              <a:t>Змавпувати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зовнішні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атрибути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сучасної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школи</a:t>
            </a:r>
            <a:r>
              <a:rPr lang="ru-RU" b="1" dirty="0">
                <a:solidFill>
                  <a:schemeClr val="bg1"/>
                </a:solidFill>
              </a:rPr>
              <a:t> ми </a:t>
            </a:r>
            <a:r>
              <a:rPr lang="ru-RU" b="1" dirty="0" err="1">
                <a:solidFill>
                  <a:schemeClr val="bg1"/>
                </a:solidFill>
              </a:rPr>
              <a:t>можемо</a:t>
            </a:r>
            <a:r>
              <a:rPr lang="ru-RU" b="1" dirty="0">
                <a:solidFill>
                  <a:schemeClr val="bg1"/>
                </a:solidFill>
              </a:rPr>
              <a:t>, але нам явно </a:t>
            </a:r>
            <a:r>
              <a:rPr lang="ru-RU" b="1" dirty="0" err="1">
                <a:solidFill>
                  <a:schemeClr val="bg1"/>
                </a:solidFill>
              </a:rPr>
              <a:t>бракує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широти</a:t>
            </a:r>
            <a:r>
              <a:rPr lang="ru-RU" b="1" dirty="0">
                <a:solidFill>
                  <a:schemeClr val="bg1"/>
                </a:solidFill>
              </a:rPr>
              <a:t> і </a:t>
            </a:r>
            <a:r>
              <a:rPr lang="ru-RU" b="1" dirty="0" err="1">
                <a:solidFill>
                  <a:schemeClr val="bg1"/>
                </a:solidFill>
              </a:rPr>
              <a:t>глибини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мислення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r>
              <a:rPr lang="ru-RU" b="1" dirty="0" err="1">
                <a:solidFill>
                  <a:schemeClr val="bg1"/>
                </a:solidFill>
              </a:rPr>
              <a:t>щоб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збагнути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сутнісні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зміни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</a:rPr>
              <a:t>Для </a:t>
            </a:r>
            <a:r>
              <a:rPr lang="ru-RU" b="1" dirty="0">
                <a:solidFill>
                  <a:schemeClr val="bg1"/>
                </a:solidFill>
              </a:rPr>
              <a:t>того, </a:t>
            </a:r>
            <a:r>
              <a:rPr lang="ru-RU" b="1" dirty="0" err="1">
                <a:solidFill>
                  <a:schemeClr val="bg1"/>
                </a:solidFill>
              </a:rPr>
              <a:t>щоб</a:t>
            </a:r>
            <a:r>
              <a:rPr lang="ru-RU" b="1" dirty="0">
                <a:solidFill>
                  <a:schemeClr val="bg1"/>
                </a:solidFill>
              </a:rPr>
              <a:t> реально </a:t>
            </a:r>
            <a:r>
              <a:rPr lang="ru-RU" b="1" dirty="0" err="1">
                <a:solidFill>
                  <a:schemeClr val="bg1"/>
                </a:solidFill>
              </a:rPr>
              <a:t>реформувати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освіту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  <a:r>
              <a:rPr lang="ru-RU" b="1" dirty="0">
                <a:solidFill>
                  <a:schemeClr val="bg1"/>
                </a:solidFill>
              </a:rPr>
              <a:t>в </a:t>
            </a:r>
            <a:r>
              <a:rPr lang="ru-RU" b="1" dirty="0" err="1">
                <a:solidFill>
                  <a:schemeClr val="bg1"/>
                </a:solidFill>
              </a:rPr>
              <a:t>суспільстві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має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відбутись</a:t>
            </a:r>
            <a:r>
              <a:rPr lang="ru-RU" b="1" dirty="0">
                <a:solidFill>
                  <a:schemeClr val="bg1"/>
                </a:solidFill>
              </a:rPr>
              <a:t>  тиха </a:t>
            </a:r>
            <a:r>
              <a:rPr lang="ru-RU" b="1" dirty="0" err="1">
                <a:solidFill>
                  <a:schemeClr val="bg1"/>
                </a:solidFill>
              </a:rPr>
              <a:t>революція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цінностей</a:t>
            </a:r>
            <a:r>
              <a:rPr lang="ru-RU" b="1" dirty="0">
                <a:solidFill>
                  <a:schemeClr val="bg1"/>
                </a:solidFill>
              </a:rPr>
              <a:t>. </a:t>
            </a:r>
            <a:r>
              <a:rPr lang="ru-RU" b="1" dirty="0" err="1">
                <a:solidFill>
                  <a:schemeClr val="bg1"/>
                </a:solidFill>
              </a:rPr>
              <a:t>Переосмислення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старих</a:t>
            </a:r>
            <a:r>
              <a:rPr lang="ru-RU" b="1" dirty="0">
                <a:solidFill>
                  <a:schemeClr val="bg1"/>
                </a:solidFill>
              </a:rPr>
              <a:t> і </a:t>
            </a:r>
            <a:r>
              <a:rPr lang="ru-RU" b="1" dirty="0" err="1">
                <a:solidFill>
                  <a:schemeClr val="bg1"/>
                </a:solidFill>
              </a:rPr>
              <a:t>утвердження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справжніх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цінностей</a:t>
            </a:r>
            <a:r>
              <a:rPr lang="ru-RU" b="1" dirty="0">
                <a:solidFill>
                  <a:schemeClr val="bg1"/>
                </a:solidFill>
              </a:rPr>
              <a:t>.</a:t>
            </a:r>
            <a:endParaRPr lang="uk-UA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807" y="1178350"/>
            <a:ext cx="6649769" cy="4110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1341" y="5552388"/>
            <a:ext cx="10463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</a:rPr>
              <a:t>Досі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дається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взнаки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ментальний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опір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змінам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педагогічної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громади</a:t>
            </a:r>
            <a:r>
              <a:rPr lang="ru-RU" sz="2400" b="1" dirty="0">
                <a:solidFill>
                  <a:schemeClr val="bg1"/>
                </a:solidFill>
              </a:rPr>
              <a:t>, яка </a:t>
            </a:r>
            <a:r>
              <a:rPr lang="ru-RU" sz="2400" b="1" dirty="0" err="1">
                <a:solidFill>
                  <a:schemeClr val="bg1"/>
                </a:solidFill>
              </a:rPr>
              <a:t>звикла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жити</a:t>
            </a:r>
            <a:r>
              <a:rPr lang="ru-RU" sz="2400" b="1" dirty="0">
                <a:solidFill>
                  <a:schemeClr val="bg1"/>
                </a:solidFill>
              </a:rPr>
              <a:t> в </a:t>
            </a:r>
            <a:r>
              <a:rPr lang="ru-RU" sz="2400" b="1" dirty="0" err="1">
                <a:solidFill>
                  <a:schemeClr val="bg1"/>
                </a:solidFill>
              </a:rPr>
              <a:t>умовах</a:t>
            </a:r>
            <a:r>
              <a:rPr lang="ru-RU" sz="2400" b="1" dirty="0">
                <a:solidFill>
                  <a:schemeClr val="bg1"/>
                </a:solidFill>
              </a:rPr>
              <a:t> абсолютно </a:t>
            </a:r>
            <a:r>
              <a:rPr lang="ru-RU" sz="2400" b="1" dirty="0" err="1">
                <a:solidFill>
                  <a:schemeClr val="bg1"/>
                </a:solidFill>
              </a:rPr>
              <a:t>інших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цінностей</a:t>
            </a:r>
            <a:r>
              <a:rPr lang="ru-RU" sz="2400" b="1" dirty="0">
                <a:solidFill>
                  <a:schemeClr val="bg1"/>
                </a:solidFill>
              </a:rPr>
              <a:t> і </a:t>
            </a:r>
            <a:r>
              <a:rPr lang="ru-RU" sz="2400" b="1" dirty="0" err="1">
                <a:solidFill>
                  <a:schemeClr val="bg1"/>
                </a:solidFill>
              </a:rPr>
              <a:t>пріоритетів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218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216816"/>
            <a:ext cx="10213174" cy="659877"/>
          </a:xfrm>
        </p:spPr>
        <p:txBody>
          <a:bodyPr/>
          <a:lstStyle/>
          <a:p>
            <a:r>
              <a:rPr lang="uk-UA" dirty="0">
                <a:solidFill>
                  <a:schemeClr val="bg1"/>
                </a:solidFill>
              </a:rPr>
              <a:t>Від  </a:t>
            </a:r>
            <a:r>
              <a:rPr lang="uk-UA" dirty="0" smtClean="0">
                <a:solidFill>
                  <a:schemeClr val="bg1"/>
                </a:solidFill>
              </a:rPr>
              <a:t>ідейності до цінностей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2487" y="1395167"/>
            <a:ext cx="666475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bg1"/>
                </a:solidFill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</a:rPr>
              <a:t>У радянські часи вектор виховання «будівників комунізму»  </a:t>
            </a:r>
            <a:r>
              <a:rPr lang="uk-UA" sz="2000" b="1" dirty="0">
                <a:solidFill>
                  <a:schemeClr val="bg1"/>
                </a:solidFill>
              </a:rPr>
              <a:t>визначався панівного тоді марксистсько-ленінською ідеологією і був спрямований у бік комуністичної ідейності.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endParaRPr lang="uk-UA" sz="2000" b="1" dirty="0" smtClean="0">
              <a:solidFill>
                <a:schemeClr val="bg1"/>
              </a:solidFill>
            </a:endParaRPr>
          </a:p>
          <a:p>
            <a:r>
              <a:rPr lang="uk-UA" sz="2000" b="1" dirty="0">
                <a:solidFill>
                  <a:schemeClr val="bg1"/>
                </a:solidFill>
              </a:rPr>
              <a:t>С</a:t>
            </a:r>
            <a:r>
              <a:rPr lang="uk-UA" sz="2000" b="1" dirty="0" smtClean="0">
                <a:solidFill>
                  <a:schemeClr val="bg1"/>
                </a:solidFill>
              </a:rPr>
              <a:t>учасна ж українська </a:t>
            </a:r>
            <a:r>
              <a:rPr lang="uk-UA" sz="2000" b="1" dirty="0">
                <a:solidFill>
                  <a:schemeClr val="bg1"/>
                </a:solidFill>
              </a:rPr>
              <a:t>школа має базуватись на ЦІННОСТЯХ, а не на ідейності!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endParaRPr lang="uk-UA" sz="2000" b="1" dirty="0" smtClean="0">
              <a:solidFill>
                <a:schemeClr val="bg1"/>
              </a:solidFill>
            </a:endParaRPr>
          </a:p>
          <a:p>
            <a:r>
              <a:rPr lang="uk-UA" sz="2000" b="1" dirty="0" smtClean="0">
                <a:solidFill>
                  <a:schemeClr val="bg1"/>
                </a:solidFill>
              </a:rPr>
              <a:t>Наслідки </a:t>
            </a:r>
            <a:r>
              <a:rPr lang="uk-UA" sz="2000" b="1" dirty="0">
                <a:solidFill>
                  <a:schemeClr val="bg1"/>
                </a:solidFill>
              </a:rPr>
              <a:t>70-річного шляху за примарною </a:t>
            </a:r>
            <a:r>
              <a:rPr lang="uk-UA" sz="2000" b="1" dirty="0" smtClean="0">
                <a:solidFill>
                  <a:schemeClr val="bg1"/>
                </a:solidFill>
              </a:rPr>
              <a:t>ідеєю </a:t>
            </a:r>
            <a:r>
              <a:rPr lang="uk-UA" sz="2000" b="1" dirty="0">
                <a:solidFill>
                  <a:schemeClr val="bg1"/>
                </a:solidFill>
              </a:rPr>
              <a:t>були вкрай невтішними.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r>
              <a:rPr lang="uk-UA" sz="2000" b="1" dirty="0" smtClean="0">
                <a:solidFill>
                  <a:schemeClr val="bg1"/>
                </a:solidFill>
              </a:rPr>
              <a:t>Намагання рухатись за привидом комунізму виявилось </a:t>
            </a:r>
            <a:r>
              <a:rPr lang="uk-UA" sz="2000" b="1" dirty="0">
                <a:solidFill>
                  <a:schemeClr val="bg1"/>
                </a:solidFill>
              </a:rPr>
              <a:t>тупиковим шляхом у нікуди.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endParaRPr lang="uk-UA" sz="2000" b="1" dirty="0" smtClean="0">
              <a:solidFill>
                <a:schemeClr val="bg1"/>
              </a:solidFill>
            </a:endParaRPr>
          </a:p>
          <a:p>
            <a:r>
              <a:rPr lang="uk-UA" sz="2000" b="1" dirty="0" smtClean="0">
                <a:solidFill>
                  <a:schemeClr val="bg1"/>
                </a:solidFill>
              </a:rPr>
              <a:t>Успішний розвиток </a:t>
            </a:r>
            <a:r>
              <a:rPr lang="uk-UA" sz="2000" b="1" dirty="0">
                <a:solidFill>
                  <a:schemeClr val="bg1"/>
                </a:solidFill>
              </a:rPr>
              <a:t>можливий лише як </a:t>
            </a:r>
            <a:r>
              <a:rPr lang="uk-UA" sz="2000" b="1" dirty="0" smtClean="0">
                <a:solidFill>
                  <a:schemeClr val="bg1"/>
                </a:solidFill>
              </a:rPr>
              <a:t>дорога, яка визначається  </a:t>
            </a:r>
            <a:r>
              <a:rPr lang="uk-UA" sz="2000" b="1" dirty="0">
                <a:solidFill>
                  <a:schemeClr val="bg1"/>
                </a:solidFill>
              </a:rPr>
              <a:t>цінностями...</a:t>
            </a: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6696" b="18445"/>
          <a:stretch/>
        </p:blipFill>
        <p:spPr bwMode="auto">
          <a:xfrm>
            <a:off x="9523219" y="0"/>
            <a:ext cx="2854174" cy="3636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6" r="15238"/>
          <a:stretch/>
        </p:blipFill>
        <p:spPr bwMode="auto">
          <a:xfrm>
            <a:off x="7202078" y="3611706"/>
            <a:ext cx="4989922" cy="324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1508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8412" y="216817"/>
            <a:ext cx="10143242" cy="575036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Як утвердити академічну доброчесність?!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2548" y="1046376"/>
            <a:ext cx="55806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Варіант </a:t>
            </a:r>
            <a:r>
              <a:rPr lang="uk-UA" sz="2400" b="1" dirty="0" smtClean="0">
                <a:solidFill>
                  <a:schemeClr val="bg1"/>
                </a:solidFill>
              </a:rPr>
              <a:t>А</a:t>
            </a:r>
            <a:endParaRPr lang="uk-UA" sz="2400" b="1" dirty="0">
              <a:solidFill>
                <a:schemeClr val="bg1"/>
              </a:solidFill>
            </a:endParaRPr>
          </a:p>
          <a:p>
            <a:r>
              <a:rPr lang="uk-UA" sz="2400" dirty="0">
                <a:solidFill>
                  <a:schemeClr val="bg1"/>
                </a:solidFill>
              </a:rPr>
              <a:t>Розробити методичні рекомендації для закладів загальної середньої освіти з підтримки принципів академічної доброчесності, зобов’язати всі заклади освіти прийняти Положення про академічну доброчесність, «освоїти» </a:t>
            </a:r>
            <a:r>
              <a:rPr lang="uk-UA" sz="2400" dirty="0" err="1">
                <a:solidFill>
                  <a:schemeClr val="bg1"/>
                </a:solidFill>
              </a:rPr>
              <a:t>грантівські</a:t>
            </a:r>
            <a:r>
              <a:rPr lang="uk-UA" sz="2400" dirty="0">
                <a:solidFill>
                  <a:schemeClr val="bg1"/>
                </a:solidFill>
              </a:rPr>
              <a:t> кошти з проекту сприяння академічній доброчесності в Україні тощо</a:t>
            </a:r>
            <a:r>
              <a:rPr lang="uk-UA" sz="2400" dirty="0" smtClean="0">
                <a:solidFill>
                  <a:schemeClr val="bg1"/>
                </a:solidFill>
              </a:rPr>
              <a:t>.</a:t>
            </a:r>
          </a:p>
          <a:p>
            <a:endParaRPr lang="uk-UA" sz="2400" dirty="0">
              <a:solidFill>
                <a:schemeClr val="bg1"/>
              </a:solidFill>
            </a:endParaRPr>
          </a:p>
          <a:p>
            <a:r>
              <a:rPr lang="uk-UA" sz="2400" b="1" dirty="0" smtClean="0">
                <a:solidFill>
                  <a:schemeClr val="bg1"/>
                </a:solidFill>
              </a:rPr>
              <a:t>Прогнозований реальний результат: </a:t>
            </a:r>
            <a:r>
              <a:rPr lang="uk-UA" sz="2400" dirty="0" smtClean="0">
                <a:solidFill>
                  <a:schemeClr val="bg1"/>
                </a:solidFill>
              </a:rPr>
              <a:t>близький до 0.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107" y="1258718"/>
            <a:ext cx="6667893" cy="4570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76593" y="5929460"/>
            <a:ext cx="56372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Онлайн </a:t>
            </a:r>
            <a:r>
              <a:rPr lang="ru-RU" dirty="0" err="1">
                <a:solidFill>
                  <a:schemeClr val="bg1"/>
                </a:solidFill>
              </a:rPr>
              <a:t>опитування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  <a:p>
            <a:r>
              <a:rPr lang="ru-RU" dirty="0">
                <a:solidFill>
                  <a:schemeClr val="bg1"/>
                </a:solidFill>
              </a:rPr>
              <a:t>1089 </a:t>
            </a:r>
            <a:r>
              <a:rPr lang="ru-RU" dirty="0" err="1">
                <a:solidFill>
                  <a:schemeClr val="bg1"/>
                </a:solidFill>
              </a:rPr>
              <a:t>учнів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із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50 </a:t>
            </a:r>
            <a:r>
              <a:rPr lang="ru-RU" dirty="0" err="1">
                <a:solidFill>
                  <a:schemeClr val="bg1"/>
                </a:solidFill>
              </a:rPr>
              <a:t>навчальних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закладів</a:t>
            </a:r>
            <a:r>
              <a:rPr lang="ru-RU" dirty="0">
                <a:solidFill>
                  <a:schemeClr val="bg1"/>
                </a:solidFill>
              </a:rPr>
              <a:t>  м. </a:t>
            </a:r>
            <a:r>
              <a:rPr lang="ru-RU" dirty="0" err="1">
                <a:solidFill>
                  <a:schemeClr val="bg1"/>
                </a:solidFill>
              </a:rPr>
              <a:t>Києва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1157117"/>
      </p:ext>
    </p:extLst>
  </p:cSld>
  <p:clrMapOvr>
    <a:masterClrMapping/>
  </p:clrMapOvr>
</p:sld>
</file>

<file path=ppt/theme/theme1.xml><?xml version="1.0" encoding="utf-8"?>
<a:theme xmlns:a="http://schemas.openxmlformats.org/drawingml/2006/main" name="Свобода в освіті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Свобода в освіті</Template>
  <TotalTime>148023</TotalTime>
  <Words>2441</Words>
  <Application>Microsoft Office PowerPoint</Application>
  <PresentationFormat>Произвольный</PresentationFormat>
  <Paragraphs>242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Свобода в освіті</vt:lpstr>
      <vt:lpstr>12. Управління на основі цінностей</vt:lpstr>
      <vt:lpstr> ОСВІТа, ЯКА ҐРУНТУЄТЬСЯ НА ЦІННОСТЯХ (VALUES-BASED EDUCATION)</vt:lpstr>
      <vt:lpstr>В основі суспільного розвитку лежать цінності</vt:lpstr>
      <vt:lpstr>Базові цінності є керівними принципами в житті людей</vt:lpstr>
      <vt:lpstr>Цінності - це те, що дає  можливість людині сформуватись як особистість</vt:lpstr>
      <vt:lpstr>Проблема у глибинній підміні сутностей у рецепті успіху</vt:lpstr>
      <vt:lpstr> ДНК: Місія, Візія, цінності </vt:lpstr>
      <vt:lpstr>Від  ідейності до цінностей</vt:lpstr>
      <vt:lpstr>Як утвердити академічну доброчесність?!</vt:lpstr>
      <vt:lpstr>Перевіряльники цього не побачуть…</vt:lpstr>
      <vt:lpstr>Не такі страшні мами, як їх малюють</vt:lpstr>
      <vt:lpstr>Чому не прийнято списувати в американській школі?!</vt:lpstr>
      <vt:lpstr>Бо є цінності…</vt:lpstr>
      <vt:lpstr>"Хто смітить на землю, смітить на свою долю"</vt:lpstr>
      <vt:lpstr>Замість «виховання» тонка невидима робота з ціннісного орієнтування учнів</vt:lpstr>
      <vt:lpstr>Що таке цінності: візуалізація. Цінності в дії </vt:lpstr>
      <vt:lpstr>Чому японські діти одягали маски ще до пандемії </vt:lpstr>
      <vt:lpstr>жодна з вершин не вартує людського життя</vt:lpstr>
      <vt:lpstr> А які цінності у власниці  прозорого кабінету директора?   </vt:lpstr>
      <vt:lpstr>Як ви гадаєте, які цінності сповідує власник цього балкона?  А працівники сирної фабрики, які  купаються у молоці?</vt:lpstr>
      <vt:lpstr>.</vt:lpstr>
      <vt:lpstr>Ого!?</vt:lpstr>
      <vt:lpstr>три сходинки</vt:lpstr>
      <vt:lpstr>Яка Головна цінність для колективу вашого закладу освіти?</vt:lpstr>
      <vt:lpstr>Коли головна  цінність - свобода </vt:lpstr>
      <vt:lpstr>Якщо головна  цінність - свобода</vt:lpstr>
      <vt:lpstr>Цінності як основа організаційної культури</vt:lpstr>
      <vt:lpstr>Не просто задекларувати цінності</vt:lpstr>
      <vt:lpstr>Задекларовані цінності vs цінностей,  яким реально слідують</vt:lpstr>
      <vt:lpstr>матриця результативності та цінностей Камерона Сепа</vt:lpstr>
      <vt:lpstr>Золоті ж слова...</vt:lpstr>
      <vt:lpstr>Що посієш, те й пожнеш…</vt:lpstr>
      <vt:lpstr>Як перетворити бажані цінності на фактичні?</vt:lpstr>
      <vt:lpstr>Цінності мають значення</vt:lpstr>
      <vt:lpstr>Цінності мають значення</vt:lpstr>
      <vt:lpstr>У Європі рух за здійснення «освіти на основі цінностей»</vt:lpstr>
      <vt:lpstr>Є освіта, яка базується на цінностях(values-based education)".  І є освіта, яка базується на брехні(falsehood-based education) та імітації?!</vt:lpstr>
      <vt:lpstr>«Інфікувати» Цінностями</vt:lpstr>
      <vt:lpstr>знаходити ефективні форми «трансляції» сенсів і цінностей</vt:lpstr>
      <vt:lpstr>    Сучасна освіта - це дуже складно і буде ще в 100 разів складніше.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Майстер-клас «теорія і практика написання есе»</dc:title>
  <dc:creator>Victor</dc:creator>
  <cp:lastModifiedBy>Victor</cp:lastModifiedBy>
  <cp:revision>1541</cp:revision>
  <dcterms:created xsi:type="dcterms:W3CDTF">2018-02-12T15:34:58Z</dcterms:created>
  <dcterms:modified xsi:type="dcterms:W3CDTF">2021-12-02T14:12:43Z</dcterms:modified>
</cp:coreProperties>
</file>